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0" r:id="rId10"/>
    <p:sldId id="269" r:id="rId11"/>
    <p:sldId id="275" r:id="rId12"/>
    <p:sldId id="265" r:id="rId13"/>
    <p:sldId id="266" r:id="rId14"/>
    <p:sldId id="267" r:id="rId15"/>
    <p:sldId id="288" r:id="rId16"/>
    <p:sldId id="277" r:id="rId17"/>
    <p:sldId id="281" r:id="rId18"/>
    <p:sldId id="268" r:id="rId19"/>
    <p:sldId id="272" r:id="rId20"/>
    <p:sldId id="289" r:id="rId21"/>
    <p:sldId id="290" r:id="rId22"/>
    <p:sldId id="291" r:id="rId23"/>
    <p:sldId id="292" r:id="rId24"/>
    <p:sldId id="301" r:id="rId25"/>
    <p:sldId id="274" r:id="rId26"/>
    <p:sldId id="285" r:id="rId27"/>
    <p:sldId id="294" r:id="rId28"/>
    <p:sldId id="298" r:id="rId29"/>
    <p:sldId id="295" r:id="rId30"/>
    <p:sldId id="299" r:id="rId31"/>
    <p:sldId id="303" r:id="rId32"/>
    <p:sldId id="300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63" autoAdjust="0"/>
    <p:restoredTop sz="95429" autoAdjust="0"/>
  </p:normalViewPr>
  <p:slideViewPr>
    <p:cSldViewPr snapToGrid="0" snapToObjects="1">
      <p:cViewPr varScale="1">
        <p:scale>
          <a:sx n="107" d="100"/>
          <a:sy n="107" d="100"/>
        </p:scale>
        <p:origin x="1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FE8A9-9175-A840-BDA9-4CD343CF8805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DB411-0AA6-8943-A0CA-F75A990D5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6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D6B1D8-5619-0A43-B4FE-9DAC307045C1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9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8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3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1543-8713-1745-B929-97B5CBCA40A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03898-9DA3-9D4A-8038-081841EA0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machine learning background with Python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0520A7-F10B-9EA4-6C5F-B0C33ABE8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Optimally separating hyperplane with errors</a:t>
            </a:r>
          </a:p>
        </p:txBody>
      </p:sp>
      <p:sp>
        <p:nvSpPr>
          <p:cNvPr id="39938" name="Rectangle 5"/>
          <p:cNvSpPr>
            <a:spLocks noChangeArrowheads="1"/>
          </p:cNvSpPr>
          <p:nvPr/>
        </p:nvSpPr>
        <p:spPr bwMode="auto">
          <a:xfrm>
            <a:off x="1489075" y="199072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39" name="Rectangle 6"/>
          <p:cNvSpPr>
            <a:spLocks noChangeArrowheads="1"/>
          </p:cNvSpPr>
          <p:nvPr/>
        </p:nvSpPr>
        <p:spPr bwMode="auto">
          <a:xfrm>
            <a:off x="1666875" y="199072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1838325" y="199072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1489075" y="23828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2" name="Rectangle 9"/>
          <p:cNvSpPr>
            <a:spLocks noChangeArrowheads="1"/>
          </p:cNvSpPr>
          <p:nvPr/>
        </p:nvSpPr>
        <p:spPr bwMode="auto">
          <a:xfrm>
            <a:off x="1489075" y="2779713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3" name="Rectangle 10"/>
          <p:cNvSpPr>
            <a:spLocks noChangeArrowheads="1"/>
          </p:cNvSpPr>
          <p:nvPr/>
        </p:nvSpPr>
        <p:spPr bwMode="auto">
          <a:xfrm>
            <a:off x="14890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4" name="Rectangle 11"/>
          <p:cNvSpPr>
            <a:spLocks noChangeArrowheads="1"/>
          </p:cNvSpPr>
          <p:nvPr/>
        </p:nvSpPr>
        <p:spPr bwMode="auto">
          <a:xfrm>
            <a:off x="15779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5" name="Rectangle 12"/>
          <p:cNvSpPr>
            <a:spLocks noChangeArrowheads="1"/>
          </p:cNvSpPr>
          <p:nvPr/>
        </p:nvSpPr>
        <p:spPr bwMode="auto">
          <a:xfrm>
            <a:off x="166052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46" name="Rectangle 13"/>
          <p:cNvSpPr>
            <a:spLocks noChangeArrowheads="1"/>
          </p:cNvSpPr>
          <p:nvPr/>
        </p:nvSpPr>
        <p:spPr bwMode="auto">
          <a:xfrm>
            <a:off x="18319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7" name="Rectangle 14"/>
          <p:cNvSpPr>
            <a:spLocks noChangeArrowheads="1"/>
          </p:cNvSpPr>
          <p:nvPr/>
        </p:nvSpPr>
        <p:spPr bwMode="auto">
          <a:xfrm>
            <a:off x="19208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48" name="Rectangle 15"/>
          <p:cNvSpPr>
            <a:spLocks noChangeArrowheads="1"/>
          </p:cNvSpPr>
          <p:nvPr/>
        </p:nvSpPr>
        <p:spPr bwMode="auto">
          <a:xfrm>
            <a:off x="20923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49" name="Rectangle 16"/>
          <p:cNvSpPr>
            <a:spLocks noChangeArrowheads="1"/>
          </p:cNvSpPr>
          <p:nvPr/>
        </p:nvSpPr>
        <p:spPr bwMode="auto">
          <a:xfrm>
            <a:off x="21748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50" name="Rectangle 17"/>
          <p:cNvSpPr>
            <a:spLocks noChangeArrowheads="1"/>
          </p:cNvSpPr>
          <p:nvPr/>
        </p:nvSpPr>
        <p:spPr bwMode="auto">
          <a:xfrm>
            <a:off x="23463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51" name="Rectangle 18"/>
          <p:cNvSpPr>
            <a:spLocks noChangeArrowheads="1"/>
          </p:cNvSpPr>
          <p:nvPr/>
        </p:nvSpPr>
        <p:spPr bwMode="auto">
          <a:xfrm>
            <a:off x="243522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52" name="Rectangle 19"/>
          <p:cNvSpPr>
            <a:spLocks noChangeArrowheads="1"/>
          </p:cNvSpPr>
          <p:nvPr/>
        </p:nvSpPr>
        <p:spPr bwMode="auto">
          <a:xfrm>
            <a:off x="26066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53" name="Rectangle 20"/>
          <p:cNvSpPr>
            <a:spLocks noChangeArrowheads="1"/>
          </p:cNvSpPr>
          <p:nvPr/>
        </p:nvSpPr>
        <p:spPr bwMode="auto">
          <a:xfrm>
            <a:off x="268922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54" name="Rectangle 21"/>
          <p:cNvSpPr>
            <a:spLocks noChangeArrowheads="1"/>
          </p:cNvSpPr>
          <p:nvPr/>
        </p:nvSpPr>
        <p:spPr bwMode="auto">
          <a:xfrm>
            <a:off x="28606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55" name="Rectangle 22"/>
          <p:cNvSpPr>
            <a:spLocks noChangeArrowheads="1"/>
          </p:cNvSpPr>
          <p:nvPr/>
        </p:nvSpPr>
        <p:spPr bwMode="auto">
          <a:xfrm>
            <a:off x="29495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56" name="Rectangle 23"/>
          <p:cNvSpPr>
            <a:spLocks noChangeArrowheads="1"/>
          </p:cNvSpPr>
          <p:nvPr/>
        </p:nvSpPr>
        <p:spPr bwMode="auto">
          <a:xfrm>
            <a:off x="31210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57" name="Rectangle 24"/>
          <p:cNvSpPr>
            <a:spLocks noChangeArrowheads="1"/>
          </p:cNvSpPr>
          <p:nvPr/>
        </p:nvSpPr>
        <p:spPr bwMode="auto">
          <a:xfrm>
            <a:off x="32035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58" name="Rectangle 25"/>
          <p:cNvSpPr>
            <a:spLocks noChangeArrowheads="1"/>
          </p:cNvSpPr>
          <p:nvPr/>
        </p:nvSpPr>
        <p:spPr bwMode="auto">
          <a:xfrm>
            <a:off x="33750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59" name="Rectangle 26"/>
          <p:cNvSpPr>
            <a:spLocks noChangeArrowheads="1"/>
          </p:cNvSpPr>
          <p:nvPr/>
        </p:nvSpPr>
        <p:spPr bwMode="auto">
          <a:xfrm>
            <a:off x="346392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60" name="Rectangle 27"/>
          <p:cNvSpPr>
            <a:spLocks noChangeArrowheads="1"/>
          </p:cNvSpPr>
          <p:nvPr/>
        </p:nvSpPr>
        <p:spPr bwMode="auto">
          <a:xfrm>
            <a:off x="36353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61" name="Rectangle 28"/>
          <p:cNvSpPr>
            <a:spLocks noChangeArrowheads="1"/>
          </p:cNvSpPr>
          <p:nvPr/>
        </p:nvSpPr>
        <p:spPr bwMode="auto">
          <a:xfrm>
            <a:off x="371792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62" name="Rectangle 29"/>
          <p:cNvSpPr>
            <a:spLocks noChangeArrowheads="1"/>
          </p:cNvSpPr>
          <p:nvPr/>
        </p:nvSpPr>
        <p:spPr bwMode="auto">
          <a:xfrm>
            <a:off x="38893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63" name="Rectangle 30"/>
          <p:cNvSpPr>
            <a:spLocks noChangeArrowheads="1"/>
          </p:cNvSpPr>
          <p:nvPr/>
        </p:nvSpPr>
        <p:spPr bwMode="auto">
          <a:xfrm>
            <a:off x="39782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64" name="Rectangle 31"/>
          <p:cNvSpPr>
            <a:spLocks noChangeArrowheads="1"/>
          </p:cNvSpPr>
          <p:nvPr/>
        </p:nvSpPr>
        <p:spPr bwMode="auto">
          <a:xfrm>
            <a:off x="41497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65" name="Rectangle 32"/>
          <p:cNvSpPr>
            <a:spLocks noChangeArrowheads="1"/>
          </p:cNvSpPr>
          <p:nvPr/>
        </p:nvSpPr>
        <p:spPr bwMode="auto">
          <a:xfrm>
            <a:off x="4232275" y="3170238"/>
            <a:ext cx="171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66" name="Rectangle 33"/>
          <p:cNvSpPr>
            <a:spLocks noChangeArrowheads="1"/>
          </p:cNvSpPr>
          <p:nvPr/>
        </p:nvSpPr>
        <p:spPr bwMode="auto">
          <a:xfrm>
            <a:off x="440372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67" name="Rectangle 34"/>
          <p:cNvSpPr>
            <a:spLocks noChangeArrowheads="1"/>
          </p:cNvSpPr>
          <p:nvPr/>
        </p:nvSpPr>
        <p:spPr bwMode="auto">
          <a:xfrm>
            <a:off x="4492625" y="3170238"/>
            <a:ext cx="2571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 </a:t>
            </a:r>
            <a:endParaRPr lang="en-US"/>
          </a:p>
        </p:txBody>
      </p:sp>
      <p:sp>
        <p:nvSpPr>
          <p:cNvPr id="39968" name="Rectangle 35"/>
          <p:cNvSpPr>
            <a:spLocks noChangeArrowheads="1"/>
          </p:cNvSpPr>
          <p:nvPr/>
        </p:nvSpPr>
        <p:spPr bwMode="auto">
          <a:xfrm>
            <a:off x="4752975" y="317023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69" name="Rectangle 36"/>
          <p:cNvSpPr>
            <a:spLocks noChangeArrowheads="1"/>
          </p:cNvSpPr>
          <p:nvPr/>
        </p:nvSpPr>
        <p:spPr bwMode="auto">
          <a:xfrm>
            <a:off x="1489075" y="35687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0" name="Rectangle 37"/>
          <p:cNvSpPr>
            <a:spLocks noChangeArrowheads="1"/>
          </p:cNvSpPr>
          <p:nvPr/>
        </p:nvSpPr>
        <p:spPr bwMode="auto">
          <a:xfrm>
            <a:off x="1577975" y="35687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1" name="Rectangle 38"/>
          <p:cNvSpPr>
            <a:spLocks noChangeArrowheads="1"/>
          </p:cNvSpPr>
          <p:nvPr/>
        </p:nvSpPr>
        <p:spPr bwMode="auto">
          <a:xfrm>
            <a:off x="1489075" y="395922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2" name="Rectangle 39"/>
          <p:cNvSpPr>
            <a:spLocks noChangeArrowheads="1"/>
          </p:cNvSpPr>
          <p:nvPr/>
        </p:nvSpPr>
        <p:spPr bwMode="auto">
          <a:xfrm>
            <a:off x="1489075" y="4357688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3" name="Rectangle 40"/>
          <p:cNvSpPr>
            <a:spLocks noChangeArrowheads="1"/>
          </p:cNvSpPr>
          <p:nvPr/>
        </p:nvSpPr>
        <p:spPr bwMode="auto">
          <a:xfrm>
            <a:off x="1489075" y="4748213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4" name="Rectangle 41"/>
          <p:cNvSpPr>
            <a:spLocks noChangeArrowheads="1"/>
          </p:cNvSpPr>
          <p:nvPr/>
        </p:nvSpPr>
        <p:spPr bwMode="auto">
          <a:xfrm>
            <a:off x="1489075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5" name="Rectangle 42"/>
          <p:cNvSpPr>
            <a:spLocks noChangeArrowheads="1"/>
          </p:cNvSpPr>
          <p:nvPr/>
        </p:nvSpPr>
        <p:spPr bwMode="auto">
          <a:xfrm>
            <a:off x="1577975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6" name="Rectangle 43"/>
          <p:cNvSpPr>
            <a:spLocks noChangeArrowheads="1"/>
          </p:cNvSpPr>
          <p:nvPr/>
        </p:nvSpPr>
        <p:spPr bwMode="auto">
          <a:xfrm>
            <a:off x="1660525" y="514667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77" name="Rectangle 44"/>
          <p:cNvSpPr>
            <a:spLocks noChangeArrowheads="1"/>
          </p:cNvSpPr>
          <p:nvPr/>
        </p:nvSpPr>
        <p:spPr bwMode="auto">
          <a:xfrm>
            <a:off x="1831975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78" name="Rectangle 45"/>
          <p:cNvSpPr>
            <a:spLocks noChangeArrowheads="1"/>
          </p:cNvSpPr>
          <p:nvPr/>
        </p:nvSpPr>
        <p:spPr bwMode="auto">
          <a:xfrm>
            <a:off x="1920875" y="514667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79" name="Rectangle 46"/>
          <p:cNvSpPr>
            <a:spLocks noChangeArrowheads="1"/>
          </p:cNvSpPr>
          <p:nvPr/>
        </p:nvSpPr>
        <p:spPr bwMode="auto">
          <a:xfrm>
            <a:off x="2092325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0" name="Rectangle 47"/>
          <p:cNvSpPr>
            <a:spLocks noChangeArrowheads="1"/>
          </p:cNvSpPr>
          <p:nvPr/>
        </p:nvSpPr>
        <p:spPr bwMode="auto">
          <a:xfrm>
            <a:off x="2174875" y="5146675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81" name="Rectangle 48"/>
          <p:cNvSpPr>
            <a:spLocks noChangeArrowheads="1"/>
          </p:cNvSpPr>
          <p:nvPr/>
        </p:nvSpPr>
        <p:spPr bwMode="auto">
          <a:xfrm>
            <a:off x="2346325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2" name="Rectangle 50"/>
          <p:cNvSpPr>
            <a:spLocks noChangeArrowheads="1"/>
          </p:cNvSpPr>
          <p:nvPr/>
        </p:nvSpPr>
        <p:spPr bwMode="auto">
          <a:xfrm>
            <a:off x="2681288" y="5146675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3" name="Rectangle 51"/>
          <p:cNvSpPr>
            <a:spLocks noChangeArrowheads="1"/>
          </p:cNvSpPr>
          <p:nvPr/>
        </p:nvSpPr>
        <p:spPr bwMode="auto">
          <a:xfrm>
            <a:off x="14890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4" name="Rectangle 52"/>
          <p:cNvSpPr>
            <a:spLocks noChangeArrowheads="1"/>
          </p:cNvSpPr>
          <p:nvPr/>
        </p:nvSpPr>
        <p:spPr bwMode="auto">
          <a:xfrm>
            <a:off x="15779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5" name="Rectangle 53"/>
          <p:cNvSpPr>
            <a:spLocks noChangeArrowheads="1"/>
          </p:cNvSpPr>
          <p:nvPr/>
        </p:nvSpPr>
        <p:spPr bwMode="auto">
          <a:xfrm>
            <a:off x="16605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86" name="Rectangle 54"/>
          <p:cNvSpPr>
            <a:spLocks noChangeArrowheads="1"/>
          </p:cNvSpPr>
          <p:nvPr/>
        </p:nvSpPr>
        <p:spPr bwMode="auto">
          <a:xfrm>
            <a:off x="18319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7" name="Rectangle 55"/>
          <p:cNvSpPr>
            <a:spLocks noChangeArrowheads="1"/>
          </p:cNvSpPr>
          <p:nvPr/>
        </p:nvSpPr>
        <p:spPr bwMode="auto">
          <a:xfrm>
            <a:off x="19208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88" name="Rectangle 56"/>
          <p:cNvSpPr>
            <a:spLocks noChangeArrowheads="1"/>
          </p:cNvSpPr>
          <p:nvPr/>
        </p:nvSpPr>
        <p:spPr bwMode="auto">
          <a:xfrm>
            <a:off x="20923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89" name="Rectangle 57"/>
          <p:cNvSpPr>
            <a:spLocks noChangeArrowheads="1"/>
          </p:cNvSpPr>
          <p:nvPr/>
        </p:nvSpPr>
        <p:spPr bwMode="auto">
          <a:xfrm>
            <a:off x="21748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90" name="Rectangle 58"/>
          <p:cNvSpPr>
            <a:spLocks noChangeArrowheads="1"/>
          </p:cNvSpPr>
          <p:nvPr/>
        </p:nvSpPr>
        <p:spPr bwMode="auto">
          <a:xfrm>
            <a:off x="23463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91" name="Rectangle 59"/>
          <p:cNvSpPr>
            <a:spLocks noChangeArrowheads="1"/>
          </p:cNvSpPr>
          <p:nvPr/>
        </p:nvSpPr>
        <p:spPr bwMode="auto">
          <a:xfrm>
            <a:off x="24352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92" name="Rectangle 60"/>
          <p:cNvSpPr>
            <a:spLocks noChangeArrowheads="1"/>
          </p:cNvSpPr>
          <p:nvPr/>
        </p:nvSpPr>
        <p:spPr bwMode="auto">
          <a:xfrm>
            <a:off x="26066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93" name="Rectangle 61"/>
          <p:cNvSpPr>
            <a:spLocks noChangeArrowheads="1"/>
          </p:cNvSpPr>
          <p:nvPr/>
        </p:nvSpPr>
        <p:spPr bwMode="auto">
          <a:xfrm>
            <a:off x="26892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94" name="Rectangle 62"/>
          <p:cNvSpPr>
            <a:spLocks noChangeArrowheads="1"/>
          </p:cNvSpPr>
          <p:nvPr/>
        </p:nvSpPr>
        <p:spPr bwMode="auto">
          <a:xfrm>
            <a:off x="28606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95" name="Rectangle 63"/>
          <p:cNvSpPr>
            <a:spLocks noChangeArrowheads="1"/>
          </p:cNvSpPr>
          <p:nvPr/>
        </p:nvSpPr>
        <p:spPr bwMode="auto">
          <a:xfrm>
            <a:off x="29495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96" name="Rectangle 64"/>
          <p:cNvSpPr>
            <a:spLocks noChangeArrowheads="1"/>
          </p:cNvSpPr>
          <p:nvPr/>
        </p:nvSpPr>
        <p:spPr bwMode="auto">
          <a:xfrm>
            <a:off x="31210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97" name="Rectangle 65"/>
          <p:cNvSpPr>
            <a:spLocks noChangeArrowheads="1"/>
          </p:cNvSpPr>
          <p:nvPr/>
        </p:nvSpPr>
        <p:spPr bwMode="auto">
          <a:xfrm>
            <a:off x="32035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39998" name="Rectangle 66"/>
          <p:cNvSpPr>
            <a:spLocks noChangeArrowheads="1"/>
          </p:cNvSpPr>
          <p:nvPr/>
        </p:nvSpPr>
        <p:spPr bwMode="auto">
          <a:xfrm>
            <a:off x="33750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39999" name="Rectangle 67"/>
          <p:cNvSpPr>
            <a:spLocks noChangeArrowheads="1"/>
          </p:cNvSpPr>
          <p:nvPr/>
        </p:nvSpPr>
        <p:spPr bwMode="auto">
          <a:xfrm>
            <a:off x="34639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00" name="Rectangle 68"/>
          <p:cNvSpPr>
            <a:spLocks noChangeArrowheads="1"/>
          </p:cNvSpPr>
          <p:nvPr/>
        </p:nvSpPr>
        <p:spPr bwMode="auto">
          <a:xfrm>
            <a:off x="36353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01" name="Rectangle 69"/>
          <p:cNvSpPr>
            <a:spLocks noChangeArrowheads="1"/>
          </p:cNvSpPr>
          <p:nvPr/>
        </p:nvSpPr>
        <p:spPr bwMode="auto">
          <a:xfrm>
            <a:off x="37179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02" name="Rectangle 70"/>
          <p:cNvSpPr>
            <a:spLocks noChangeArrowheads="1"/>
          </p:cNvSpPr>
          <p:nvPr/>
        </p:nvSpPr>
        <p:spPr bwMode="auto">
          <a:xfrm>
            <a:off x="38893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03" name="Rectangle 71"/>
          <p:cNvSpPr>
            <a:spLocks noChangeArrowheads="1"/>
          </p:cNvSpPr>
          <p:nvPr/>
        </p:nvSpPr>
        <p:spPr bwMode="auto">
          <a:xfrm>
            <a:off x="39782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04" name="Rectangle 72"/>
          <p:cNvSpPr>
            <a:spLocks noChangeArrowheads="1"/>
          </p:cNvSpPr>
          <p:nvPr/>
        </p:nvSpPr>
        <p:spPr bwMode="auto">
          <a:xfrm>
            <a:off x="41497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05" name="Rectangle 73"/>
          <p:cNvSpPr>
            <a:spLocks noChangeArrowheads="1"/>
          </p:cNvSpPr>
          <p:nvPr/>
        </p:nvSpPr>
        <p:spPr bwMode="auto">
          <a:xfrm>
            <a:off x="42322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06" name="Rectangle 74"/>
          <p:cNvSpPr>
            <a:spLocks noChangeArrowheads="1"/>
          </p:cNvSpPr>
          <p:nvPr/>
        </p:nvSpPr>
        <p:spPr bwMode="auto">
          <a:xfrm>
            <a:off x="44037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07" name="Rectangle 75"/>
          <p:cNvSpPr>
            <a:spLocks noChangeArrowheads="1"/>
          </p:cNvSpPr>
          <p:nvPr/>
        </p:nvSpPr>
        <p:spPr bwMode="auto">
          <a:xfrm>
            <a:off x="44926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08" name="Rectangle 76"/>
          <p:cNvSpPr>
            <a:spLocks noChangeArrowheads="1"/>
          </p:cNvSpPr>
          <p:nvPr/>
        </p:nvSpPr>
        <p:spPr bwMode="auto">
          <a:xfrm>
            <a:off x="46640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09" name="Rectangle 77"/>
          <p:cNvSpPr>
            <a:spLocks noChangeArrowheads="1"/>
          </p:cNvSpPr>
          <p:nvPr/>
        </p:nvSpPr>
        <p:spPr bwMode="auto">
          <a:xfrm>
            <a:off x="47466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10" name="Rectangle 78"/>
          <p:cNvSpPr>
            <a:spLocks noChangeArrowheads="1"/>
          </p:cNvSpPr>
          <p:nvPr/>
        </p:nvSpPr>
        <p:spPr bwMode="auto">
          <a:xfrm>
            <a:off x="49180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11" name="Rectangle 79"/>
          <p:cNvSpPr>
            <a:spLocks noChangeArrowheads="1"/>
          </p:cNvSpPr>
          <p:nvPr/>
        </p:nvSpPr>
        <p:spPr bwMode="auto">
          <a:xfrm>
            <a:off x="50069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12" name="Rectangle 80"/>
          <p:cNvSpPr>
            <a:spLocks noChangeArrowheads="1"/>
          </p:cNvSpPr>
          <p:nvPr/>
        </p:nvSpPr>
        <p:spPr bwMode="auto">
          <a:xfrm>
            <a:off x="51784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13" name="Rectangle 81"/>
          <p:cNvSpPr>
            <a:spLocks noChangeArrowheads="1"/>
          </p:cNvSpPr>
          <p:nvPr/>
        </p:nvSpPr>
        <p:spPr bwMode="auto">
          <a:xfrm>
            <a:off x="52609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14" name="Rectangle 82"/>
          <p:cNvSpPr>
            <a:spLocks noChangeArrowheads="1"/>
          </p:cNvSpPr>
          <p:nvPr/>
        </p:nvSpPr>
        <p:spPr bwMode="auto">
          <a:xfrm>
            <a:off x="54324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15" name="Rectangle 83"/>
          <p:cNvSpPr>
            <a:spLocks noChangeArrowheads="1"/>
          </p:cNvSpPr>
          <p:nvPr/>
        </p:nvSpPr>
        <p:spPr bwMode="auto">
          <a:xfrm>
            <a:off x="55213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16" name="Rectangle 84"/>
          <p:cNvSpPr>
            <a:spLocks noChangeArrowheads="1"/>
          </p:cNvSpPr>
          <p:nvPr/>
        </p:nvSpPr>
        <p:spPr bwMode="auto">
          <a:xfrm>
            <a:off x="56927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17" name="Rectangle 85"/>
          <p:cNvSpPr>
            <a:spLocks noChangeArrowheads="1"/>
          </p:cNvSpPr>
          <p:nvPr/>
        </p:nvSpPr>
        <p:spPr bwMode="auto">
          <a:xfrm>
            <a:off x="57753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18" name="Rectangle 86"/>
          <p:cNvSpPr>
            <a:spLocks noChangeArrowheads="1"/>
          </p:cNvSpPr>
          <p:nvPr/>
        </p:nvSpPr>
        <p:spPr bwMode="auto">
          <a:xfrm>
            <a:off x="59467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19" name="Rectangle 87"/>
          <p:cNvSpPr>
            <a:spLocks noChangeArrowheads="1"/>
          </p:cNvSpPr>
          <p:nvPr/>
        </p:nvSpPr>
        <p:spPr bwMode="auto">
          <a:xfrm>
            <a:off x="60356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20" name="Rectangle 88"/>
          <p:cNvSpPr>
            <a:spLocks noChangeArrowheads="1"/>
          </p:cNvSpPr>
          <p:nvPr/>
        </p:nvSpPr>
        <p:spPr bwMode="auto">
          <a:xfrm>
            <a:off x="62071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21" name="Rectangle 89"/>
          <p:cNvSpPr>
            <a:spLocks noChangeArrowheads="1"/>
          </p:cNvSpPr>
          <p:nvPr/>
        </p:nvSpPr>
        <p:spPr bwMode="auto">
          <a:xfrm>
            <a:off x="628967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22" name="Rectangle 90"/>
          <p:cNvSpPr>
            <a:spLocks noChangeArrowheads="1"/>
          </p:cNvSpPr>
          <p:nvPr/>
        </p:nvSpPr>
        <p:spPr bwMode="auto">
          <a:xfrm>
            <a:off x="646112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23" name="Rectangle 91"/>
          <p:cNvSpPr>
            <a:spLocks noChangeArrowheads="1"/>
          </p:cNvSpPr>
          <p:nvPr/>
        </p:nvSpPr>
        <p:spPr bwMode="auto">
          <a:xfrm>
            <a:off x="65500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24" name="Rectangle 92"/>
          <p:cNvSpPr>
            <a:spLocks noChangeArrowheads="1"/>
          </p:cNvSpPr>
          <p:nvPr/>
        </p:nvSpPr>
        <p:spPr bwMode="auto">
          <a:xfrm>
            <a:off x="67214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25" name="Rectangle 93"/>
          <p:cNvSpPr>
            <a:spLocks noChangeArrowheads="1"/>
          </p:cNvSpPr>
          <p:nvPr/>
        </p:nvSpPr>
        <p:spPr bwMode="auto">
          <a:xfrm>
            <a:off x="68040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</a:t>
            </a:r>
            <a:endParaRPr lang="en-US"/>
          </a:p>
        </p:txBody>
      </p:sp>
      <p:sp>
        <p:nvSpPr>
          <p:cNvPr id="40026" name="Rectangle 94"/>
          <p:cNvSpPr>
            <a:spLocks noChangeArrowheads="1"/>
          </p:cNvSpPr>
          <p:nvPr/>
        </p:nvSpPr>
        <p:spPr bwMode="auto">
          <a:xfrm>
            <a:off x="69754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27" name="Rectangle 95"/>
          <p:cNvSpPr>
            <a:spLocks noChangeArrowheads="1"/>
          </p:cNvSpPr>
          <p:nvPr/>
        </p:nvSpPr>
        <p:spPr bwMode="auto">
          <a:xfrm>
            <a:off x="7064375" y="5537200"/>
            <a:ext cx="2571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  </a:t>
            </a:r>
            <a:endParaRPr lang="en-US"/>
          </a:p>
        </p:txBody>
      </p:sp>
      <p:sp>
        <p:nvSpPr>
          <p:cNvPr id="40028" name="Rectangle 96"/>
          <p:cNvSpPr>
            <a:spLocks noChangeArrowheads="1"/>
          </p:cNvSpPr>
          <p:nvPr/>
        </p:nvSpPr>
        <p:spPr bwMode="auto">
          <a:xfrm>
            <a:off x="7324725" y="5537200"/>
            <a:ext cx="1714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40029" name="Rectangle 97"/>
          <p:cNvSpPr>
            <a:spLocks noChangeArrowheads="1"/>
          </p:cNvSpPr>
          <p:nvPr/>
        </p:nvSpPr>
        <p:spPr bwMode="auto">
          <a:xfrm>
            <a:off x="7496175" y="5537200"/>
            <a:ext cx="857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30" name="Line 98"/>
          <p:cNvSpPr>
            <a:spLocks noChangeShapeType="1"/>
          </p:cNvSpPr>
          <p:nvPr/>
        </p:nvSpPr>
        <p:spPr bwMode="auto">
          <a:xfrm>
            <a:off x="2624138" y="2235200"/>
            <a:ext cx="3600450" cy="36004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031" name="Group 101"/>
          <p:cNvGrpSpPr>
            <a:grpSpLocks/>
          </p:cNvGrpSpPr>
          <p:nvPr/>
        </p:nvGrpSpPr>
        <p:grpSpPr bwMode="auto">
          <a:xfrm>
            <a:off x="3733800" y="4953000"/>
            <a:ext cx="280988" cy="280988"/>
            <a:chOff x="2461" y="3028"/>
            <a:chExt cx="177" cy="177"/>
          </a:xfrm>
        </p:grpSpPr>
        <p:sp>
          <p:nvSpPr>
            <p:cNvPr id="40089" name="Oval 99"/>
            <p:cNvSpPr>
              <a:spLocks noChangeArrowheads="1"/>
            </p:cNvSpPr>
            <p:nvPr/>
          </p:nvSpPr>
          <p:spPr bwMode="auto">
            <a:xfrm>
              <a:off x="2474" y="3041"/>
              <a:ext cx="151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90" name="Oval 100"/>
            <p:cNvSpPr>
              <a:spLocks noChangeArrowheads="1"/>
            </p:cNvSpPr>
            <p:nvPr/>
          </p:nvSpPr>
          <p:spPr bwMode="auto">
            <a:xfrm>
              <a:off x="2461" y="3028"/>
              <a:ext cx="177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2" name="Group 104"/>
          <p:cNvGrpSpPr>
            <a:grpSpLocks/>
          </p:cNvGrpSpPr>
          <p:nvPr/>
        </p:nvGrpSpPr>
        <p:grpSpPr bwMode="auto">
          <a:xfrm>
            <a:off x="4421188" y="2749550"/>
            <a:ext cx="280987" cy="280988"/>
            <a:chOff x="2785" y="1732"/>
            <a:chExt cx="177" cy="177"/>
          </a:xfrm>
        </p:grpSpPr>
        <p:sp>
          <p:nvSpPr>
            <p:cNvPr id="40087" name="Rectangle 102"/>
            <p:cNvSpPr>
              <a:spLocks noChangeArrowheads="1"/>
            </p:cNvSpPr>
            <p:nvPr/>
          </p:nvSpPr>
          <p:spPr bwMode="auto">
            <a:xfrm>
              <a:off x="2798" y="1745"/>
              <a:ext cx="151" cy="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88" name="Rectangle 103"/>
            <p:cNvSpPr>
              <a:spLocks noChangeArrowheads="1"/>
            </p:cNvSpPr>
            <p:nvPr/>
          </p:nvSpPr>
          <p:spPr bwMode="auto">
            <a:xfrm>
              <a:off x="2785" y="1732"/>
              <a:ext cx="177" cy="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3" name="Group 114"/>
          <p:cNvGrpSpPr>
            <a:grpSpLocks/>
          </p:cNvGrpSpPr>
          <p:nvPr/>
        </p:nvGrpSpPr>
        <p:grpSpPr bwMode="auto">
          <a:xfrm>
            <a:off x="5434013" y="3581400"/>
            <a:ext cx="280987" cy="280988"/>
            <a:chOff x="3757" y="2704"/>
            <a:chExt cx="177" cy="177"/>
          </a:xfrm>
        </p:grpSpPr>
        <p:sp>
          <p:nvSpPr>
            <p:cNvPr id="40085" name="Rectangle 112"/>
            <p:cNvSpPr>
              <a:spLocks noChangeArrowheads="1"/>
            </p:cNvSpPr>
            <p:nvPr/>
          </p:nvSpPr>
          <p:spPr bwMode="auto">
            <a:xfrm>
              <a:off x="3770" y="2717"/>
              <a:ext cx="151" cy="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86" name="Rectangle 113"/>
            <p:cNvSpPr>
              <a:spLocks noChangeArrowheads="1"/>
            </p:cNvSpPr>
            <p:nvPr/>
          </p:nvSpPr>
          <p:spPr bwMode="auto">
            <a:xfrm>
              <a:off x="3757" y="2704"/>
              <a:ext cx="177" cy="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4" name="Group 129"/>
          <p:cNvGrpSpPr>
            <a:grpSpLocks/>
          </p:cNvGrpSpPr>
          <p:nvPr/>
        </p:nvGrpSpPr>
        <p:grpSpPr bwMode="auto">
          <a:xfrm>
            <a:off x="2109788" y="4292600"/>
            <a:ext cx="274637" cy="280988"/>
            <a:chOff x="1329" y="2704"/>
            <a:chExt cx="173" cy="177"/>
          </a:xfrm>
        </p:grpSpPr>
        <p:sp>
          <p:nvSpPr>
            <p:cNvPr id="40083" name="Oval 127"/>
            <p:cNvSpPr>
              <a:spLocks noChangeArrowheads="1"/>
            </p:cNvSpPr>
            <p:nvPr/>
          </p:nvSpPr>
          <p:spPr bwMode="auto">
            <a:xfrm>
              <a:off x="1342" y="2717"/>
              <a:ext cx="147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84" name="Oval 128"/>
            <p:cNvSpPr>
              <a:spLocks noChangeArrowheads="1"/>
            </p:cNvSpPr>
            <p:nvPr/>
          </p:nvSpPr>
          <p:spPr bwMode="auto">
            <a:xfrm>
              <a:off x="1329" y="2704"/>
              <a:ext cx="173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5" name="Group 132"/>
          <p:cNvGrpSpPr>
            <a:grpSpLocks/>
          </p:cNvGrpSpPr>
          <p:nvPr/>
        </p:nvGrpSpPr>
        <p:grpSpPr bwMode="auto">
          <a:xfrm>
            <a:off x="2109788" y="3524250"/>
            <a:ext cx="274637" cy="274638"/>
            <a:chOff x="1329" y="2220"/>
            <a:chExt cx="173" cy="173"/>
          </a:xfrm>
        </p:grpSpPr>
        <p:sp>
          <p:nvSpPr>
            <p:cNvPr id="40081" name="Oval 130"/>
            <p:cNvSpPr>
              <a:spLocks noChangeArrowheads="1"/>
            </p:cNvSpPr>
            <p:nvPr/>
          </p:nvSpPr>
          <p:spPr bwMode="auto">
            <a:xfrm>
              <a:off x="1342" y="2233"/>
              <a:ext cx="147" cy="1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82" name="Oval 131"/>
            <p:cNvSpPr>
              <a:spLocks noChangeArrowheads="1"/>
            </p:cNvSpPr>
            <p:nvPr/>
          </p:nvSpPr>
          <p:spPr bwMode="auto">
            <a:xfrm>
              <a:off x="1329" y="2220"/>
              <a:ext cx="173" cy="173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6" name="Group 135"/>
          <p:cNvGrpSpPr>
            <a:grpSpLocks/>
          </p:cNvGrpSpPr>
          <p:nvPr/>
        </p:nvGrpSpPr>
        <p:grpSpPr bwMode="auto">
          <a:xfrm>
            <a:off x="3138488" y="4806950"/>
            <a:ext cx="274637" cy="280988"/>
            <a:chOff x="1977" y="3028"/>
            <a:chExt cx="173" cy="177"/>
          </a:xfrm>
        </p:grpSpPr>
        <p:sp>
          <p:nvSpPr>
            <p:cNvPr id="40079" name="Oval 133"/>
            <p:cNvSpPr>
              <a:spLocks noChangeArrowheads="1"/>
            </p:cNvSpPr>
            <p:nvPr/>
          </p:nvSpPr>
          <p:spPr bwMode="auto">
            <a:xfrm>
              <a:off x="1990" y="3041"/>
              <a:ext cx="147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80" name="Oval 134"/>
            <p:cNvSpPr>
              <a:spLocks noChangeArrowheads="1"/>
            </p:cNvSpPr>
            <p:nvPr/>
          </p:nvSpPr>
          <p:spPr bwMode="auto">
            <a:xfrm>
              <a:off x="1977" y="3028"/>
              <a:ext cx="173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7" name="Group 138"/>
          <p:cNvGrpSpPr>
            <a:grpSpLocks/>
          </p:cNvGrpSpPr>
          <p:nvPr/>
        </p:nvGrpSpPr>
        <p:grpSpPr bwMode="auto">
          <a:xfrm>
            <a:off x="3906838" y="5321300"/>
            <a:ext cx="280987" cy="280988"/>
            <a:chOff x="2461" y="3352"/>
            <a:chExt cx="177" cy="177"/>
          </a:xfrm>
        </p:grpSpPr>
        <p:sp>
          <p:nvSpPr>
            <p:cNvPr id="40077" name="Oval 136"/>
            <p:cNvSpPr>
              <a:spLocks noChangeArrowheads="1"/>
            </p:cNvSpPr>
            <p:nvPr/>
          </p:nvSpPr>
          <p:spPr bwMode="auto">
            <a:xfrm>
              <a:off x="2474" y="3365"/>
              <a:ext cx="151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78" name="Oval 137"/>
            <p:cNvSpPr>
              <a:spLocks noChangeArrowheads="1"/>
            </p:cNvSpPr>
            <p:nvPr/>
          </p:nvSpPr>
          <p:spPr bwMode="auto">
            <a:xfrm>
              <a:off x="2461" y="3352"/>
              <a:ext cx="177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8" name="Group 141"/>
          <p:cNvGrpSpPr>
            <a:grpSpLocks/>
          </p:cNvGrpSpPr>
          <p:nvPr/>
        </p:nvGrpSpPr>
        <p:grpSpPr bwMode="auto">
          <a:xfrm>
            <a:off x="5195888" y="2749550"/>
            <a:ext cx="274637" cy="280988"/>
            <a:chOff x="3273" y="1732"/>
            <a:chExt cx="173" cy="177"/>
          </a:xfrm>
        </p:grpSpPr>
        <p:sp>
          <p:nvSpPr>
            <p:cNvPr id="40075" name="Rectangle 139"/>
            <p:cNvSpPr>
              <a:spLocks noChangeArrowheads="1"/>
            </p:cNvSpPr>
            <p:nvPr/>
          </p:nvSpPr>
          <p:spPr bwMode="auto">
            <a:xfrm>
              <a:off x="3286" y="1745"/>
              <a:ext cx="147" cy="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76" name="Rectangle 140"/>
            <p:cNvSpPr>
              <a:spLocks noChangeArrowheads="1"/>
            </p:cNvSpPr>
            <p:nvPr/>
          </p:nvSpPr>
          <p:spPr bwMode="auto">
            <a:xfrm>
              <a:off x="3273" y="1732"/>
              <a:ext cx="173" cy="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39" name="Group 144"/>
          <p:cNvGrpSpPr>
            <a:grpSpLocks/>
          </p:cNvGrpSpPr>
          <p:nvPr/>
        </p:nvGrpSpPr>
        <p:grpSpPr bwMode="auto">
          <a:xfrm>
            <a:off x="3154363" y="3986213"/>
            <a:ext cx="274637" cy="280987"/>
            <a:chOff x="1653" y="2380"/>
            <a:chExt cx="173" cy="177"/>
          </a:xfrm>
        </p:grpSpPr>
        <p:sp>
          <p:nvSpPr>
            <p:cNvPr id="40073" name="Oval 142"/>
            <p:cNvSpPr>
              <a:spLocks noChangeArrowheads="1"/>
            </p:cNvSpPr>
            <p:nvPr/>
          </p:nvSpPr>
          <p:spPr bwMode="auto">
            <a:xfrm>
              <a:off x="1666" y="2393"/>
              <a:ext cx="147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74" name="Oval 143"/>
            <p:cNvSpPr>
              <a:spLocks noChangeArrowheads="1"/>
            </p:cNvSpPr>
            <p:nvPr/>
          </p:nvSpPr>
          <p:spPr bwMode="auto">
            <a:xfrm>
              <a:off x="1653" y="2380"/>
              <a:ext cx="173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40" name="Group 147"/>
          <p:cNvGrpSpPr>
            <a:grpSpLocks/>
          </p:cNvGrpSpPr>
          <p:nvPr/>
        </p:nvGrpSpPr>
        <p:grpSpPr bwMode="auto">
          <a:xfrm>
            <a:off x="5964238" y="2495550"/>
            <a:ext cx="280987" cy="274638"/>
            <a:chOff x="3757" y="1572"/>
            <a:chExt cx="177" cy="173"/>
          </a:xfrm>
        </p:grpSpPr>
        <p:sp>
          <p:nvSpPr>
            <p:cNvPr id="40071" name="Rectangle 145"/>
            <p:cNvSpPr>
              <a:spLocks noChangeArrowheads="1"/>
            </p:cNvSpPr>
            <p:nvPr/>
          </p:nvSpPr>
          <p:spPr bwMode="auto">
            <a:xfrm>
              <a:off x="3770" y="1585"/>
              <a:ext cx="151" cy="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72" name="Rectangle 146"/>
            <p:cNvSpPr>
              <a:spLocks noChangeArrowheads="1"/>
            </p:cNvSpPr>
            <p:nvPr/>
          </p:nvSpPr>
          <p:spPr bwMode="auto">
            <a:xfrm>
              <a:off x="3757" y="1572"/>
              <a:ext cx="177" cy="17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41" name="Group 150"/>
          <p:cNvGrpSpPr>
            <a:grpSpLocks/>
          </p:cNvGrpSpPr>
          <p:nvPr/>
        </p:nvGrpSpPr>
        <p:grpSpPr bwMode="auto">
          <a:xfrm>
            <a:off x="6738938" y="4292600"/>
            <a:ext cx="274637" cy="280988"/>
            <a:chOff x="4245" y="2704"/>
            <a:chExt cx="173" cy="177"/>
          </a:xfrm>
        </p:grpSpPr>
        <p:sp>
          <p:nvSpPr>
            <p:cNvPr id="40069" name="Rectangle 148"/>
            <p:cNvSpPr>
              <a:spLocks noChangeArrowheads="1"/>
            </p:cNvSpPr>
            <p:nvPr/>
          </p:nvSpPr>
          <p:spPr bwMode="auto">
            <a:xfrm>
              <a:off x="4258" y="2717"/>
              <a:ext cx="147" cy="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70" name="Rectangle 149"/>
            <p:cNvSpPr>
              <a:spLocks noChangeArrowheads="1"/>
            </p:cNvSpPr>
            <p:nvPr/>
          </p:nvSpPr>
          <p:spPr bwMode="auto">
            <a:xfrm>
              <a:off x="4245" y="2704"/>
              <a:ext cx="173" cy="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42" name="Group 153"/>
          <p:cNvGrpSpPr>
            <a:grpSpLocks/>
          </p:cNvGrpSpPr>
          <p:nvPr/>
        </p:nvGrpSpPr>
        <p:grpSpPr bwMode="auto">
          <a:xfrm>
            <a:off x="6053138" y="3524250"/>
            <a:ext cx="274637" cy="274638"/>
            <a:chOff x="3813" y="2220"/>
            <a:chExt cx="173" cy="173"/>
          </a:xfrm>
        </p:grpSpPr>
        <p:sp>
          <p:nvSpPr>
            <p:cNvPr id="40067" name="Rectangle 151"/>
            <p:cNvSpPr>
              <a:spLocks noChangeArrowheads="1"/>
            </p:cNvSpPr>
            <p:nvPr/>
          </p:nvSpPr>
          <p:spPr bwMode="auto">
            <a:xfrm>
              <a:off x="3826" y="2233"/>
              <a:ext cx="147" cy="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68" name="Rectangle 152"/>
            <p:cNvSpPr>
              <a:spLocks noChangeArrowheads="1"/>
            </p:cNvSpPr>
            <p:nvPr/>
          </p:nvSpPr>
          <p:spPr bwMode="auto">
            <a:xfrm>
              <a:off x="3813" y="2220"/>
              <a:ext cx="173" cy="173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40043" name="Rectangle 224"/>
          <p:cNvSpPr>
            <a:spLocks noChangeArrowheads="1"/>
          </p:cNvSpPr>
          <p:nvPr/>
        </p:nvSpPr>
        <p:spPr bwMode="auto">
          <a:xfrm>
            <a:off x="4910138" y="3382963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044" name="Rectangle 226"/>
          <p:cNvSpPr>
            <a:spLocks noChangeArrowheads="1"/>
          </p:cNvSpPr>
          <p:nvPr/>
        </p:nvSpPr>
        <p:spPr bwMode="auto">
          <a:xfrm>
            <a:off x="6453188" y="4926013"/>
            <a:ext cx="8572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7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grpSp>
        <p:nvGrpSpPr>
          <p:cNvPr id="40045" name="Group 229"/>
          <p:cNvGrpSpPr>
            <a:grpSpLocks/>
          </p:cNvGrpSpPr>
          <p:nvPr/>
        </p:nvGrpSpPr>
        <p:grpSpPr bwMode="auto">
          <a:xfrm>
            <a:off x="1746250" y="2241550"/>
            <a:ext cx="227013" cy="3594100"/>
            <a:chOff x="1100" y="1412"/>
            <a:chExt cx="143" cy="2264"/>
          </a:xfrm>
        </p:grpSpPr>
        <p:sp>
          <p:nvSpPr>
            <p:cNvPr id="40065" name="Line 227"/>
            <p:cNvSpPr>
              <a:spLocks noChangeShapeType="1"/>
            </p:cNvSpPr>
            <p:nvPr/>
          </p:nvSpPr>
          <p:spPr bwMode="auto">
            <a:xfrm flipV="1">
              <a:off x="1165" y="1546"/>
              <a:ext cx="1" cy="213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66" name="Freeform 228"/>
            <p:cNvSpPr>
              <a:spLocks/>
            </p:cNvSpPr>
            <p:nvPr/>
          </p:nvSpPr>
          <p:spPr bwMode="auto">
            <a:xfrm>
              <a:off x="1100" y="1412"/>
              <a:ext cx="143" cy="143"/>
            </a:xfrm>
            <a:custGeom>
              <a:avLst/>
              <a:gdLst>
                <a:gd name="T0" fmla="*/ 143 w 143"/>
                <a:gd name="T1" fmla="*/ 143 h 143"/>
                <a:gd name="T2" fmla="*/ 69 w 143"/>
                <a:gd name="T3" fmla="*/ 0 h 143"/>
                <a:gd name="T4" fmla="*/ 0 w 143"/>
                <a:gd name="T5" fmla="*/ 143 h 143"/>
                <a:gd name="T6" fmla="*/ 143 w 143"/>
                <a:gd name="T7" fmla="*/ 143 h 1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3" h="143">
                  <a:moveTo>
                    <a:pt x="143" y="143"/>
                  </a:moveTo>
                  <a:lnTo>
                    <a:pt x="69" y="0"/>
                  </a:lnTo>
                  <a:lnTo>
                    <a:pt x="0" y="143"/>
                  </a:lnTo>
                  <a:lnTo>
                    <a:pt x="143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046" name="Group 232"/>
          <p:cNvGrpSpPr>
            <a:grpSpLocks/>
          </p:cNvGrpSpPr>
          <p:nvPr/>
        </p:nvGrpSpPr>
        <p:grpSpPr bwMode="auto">
          <a:xfrm>
            <a:off x="1849438" y="5732463"/>
            <a:ext cx="5410200" cy="227012"/>
            <a:chOff x="1165" y="3611"/>
            <a:chExt cx="3408" cy="143"/>
          </a:xfrm>
        </p:grpSpPr>
        <p:sp>
          <p:nvSpPr>
            <p:cNvPr id="40063" name="Line 230"/>
            <p:cNvSpPr>
              <a:spLocks noChangeShapeType="1"/>
            </p:cNvSpPr>
            <p:nvPr/>
          </p:nvSpPr>
          <p:spPr bwMode="auto">
            <a:xfrm>
              <a:off x="1165" y="3676"/>
              <a:ext cx="3266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64" name="Freeform 231"/>
            <p:cNvSpPr>
              <a:spLocks/>
            </p:cNvSpPr>
            <p:nvPr/>
          </p:nvSpPr>
          <p:spPr bwMode="auto">
            <a:xfrm>
              <a:off x="4435" y="3611"/>
              <a:ext cx="138" cy="143"/>
            </a:xfrm>
            <a:custGeom>
              <a:avLst/>
              <a:gdLst>
                <a:gd name="T0" fmla="*/ 0 w 138"/>
                <a:gd name="T1" fmla="*/ 143 h 143"/>
                <a:gd name="T2" fmla="*/ 138 w 138"/>
                <a:gd name="T3" fmla="*/ 73 h 143"/>
                <a:gd name="T4" fmla="*/ 0 w 138"/>
                <a:gd name="T5" fmla="*/ 0 h 143"/>
                <a:gd name="T6" fmla="*/ 0 w 138"/>
                <a:gd name="T7" fmla="*/ 143 h 1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8" h="143">
                  <a:moveTo>
                    <a:pt x="0" y="143"/>
                  </a:moveTo>
                  <a:lnTo>
                    <a:pt x="138" y="73"/>
                  </a:lnTo>
                  <a:lnTo>
                    <a:pt x="0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0832" name="Straight Connector 2"/>
          <p:cNvCxnSpPr>
            <a:cxnSpLocks noChangeShapeType="1"/>
          </p:cNvCxnSpPr>
          <p:nvPr/>
        </p:nvCxnSpPr>
        <p:spPr bwMode="auto">
          <a:xfrm flipH="1">
            <a:off x="3932238" y="3030538"/>
            <a:ext cx="514350" cy="4937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833" name="Straight Connector 141"/>
          <p:cNvCxnSpPr>
            <a:cxnSpLocks noChangeShapeType="1"/>
          </p:cNvCxnSpPr>
          <p:nvPr/>
        </p:nvCxnSpPr>
        <p:spPr bwMode="auto">
          <a:xfrm flipH="1">
            <a:off x="3429000" y="3544888"/>
            <a:ext cx="514350" cy="4937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834" name="Straight Arrow Connector 4"/>
          <p:cNvCxnSpPr>
            <a:cxnSpLocks noChangeShapeType="1"/>
            <a:stCxn id="40063" idx="0"/>
          </p:cNvCxnSpPr>
          <p:nvPr/>
        </p:nvCxnSpPr>
        <p:spPr bwMode="auto">
          <a:xfrm flipV="1">
            <a:off x="1849438" y="5132388"/>
            <a:ext cx="757237" cy="703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050" name="TextBox 6"/>
          <p:cNvSpPr txBox="1">
            <a:spLocks noChangeArrowheads="1"/>
          </p:cNvSpPr>
          <p:nvPr/>
        </p:nvSpPr>
        <p:spPr bwMode="auto">
          <a:xfrm>
            <a:off x="2182813" y="5337175"/>
            <a:ext cx="407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</a:t>
            </a:r>
          </a:p>
        </p:txBody>
      </p:sp>
      <p:cxnSp>
        <p:nvCxnSpPr>
          <p:cNvPr id="30836" name="Straight Arrow Connector 8"/>
          <p:cNvCxnSpPr>
            <a:cxnSpLocks noChangeShapeType="1"/>
          </p:cNvCxnSpPr>
          <p:nvPr/>
        </p:nvCxnSpPr>
        <p:spPr bwMode="auto">
          <a:xfrm flipH="1">
            <a:off x="3290888" y="2890838"/>
            <a:ext cx="944562" cy="908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6600" y="2362200"/>
            <a:ext cx="974369" cy="83574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cs typeface="Arial" charset="0"/>
              </a:rPr>
              <a:t> </a:t>
            </a:r>
          </a:p>
        </p:txBody>
      </p:sp>
      <p:grpSp>
        <p:nvGrpSpPr>
          <p:cNvPr id="40053" name="Group 101"/>
          <p:cNvGrpSpPr>
            <a:grpSpLocks/>
          </p:cNvGrpSpPr>
          <p:nvPr/>
        </p:nvGrpSpPr>
        <p:grpSpPr bwMode="auto">
          <a:xfrm>
            <a:off x="5586413" y="4367213"/>
            <a:ext cx="280987" cy="280987"/>
            <a:chOff x="2461" y="3028"/>
            <a:chExt cx="177" cy="177"/>
          </a:xfrm>
        </p:grpSpPr>
        <p:sp>
          <p:nvSpPr>
            <p:cNvPr id="40061" name="Oval 99"/>
            <p:cNvSpPr>
              <a:spLocks noChangeArrowheads="1"/>
            </p:cNvSpPr>
            <p:nvPr/>
          </p:nvSpPr>
          <p:spPr bwMode="auto">
            <a:xfrm>
              <a:off x="2474" y="3041"/>
              <a:ext cx="151" cy="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62" name="Oval 100"/>
            <p:cNvSpPr>
              <a:spLocks noChangeArrowheads="1"/>
            </p:cNvSpPr>
            <p:nvPr/>
          </p:nvSpPr>
          <p:spPr bwMode="auto">
            <a:xfrm>
              <a:off x="2461" y="3028"/>
              <a:ext cx="177" cy="177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grpSp>
        <p:nvGrpSpPr>
          <p:cNvPr id="40054" name="Group 114"/>
          <p:cNvGrpSpPr>
            <a:grpSpLocks/>
          </p:cNvGrpSpPr>
          <p:nvPr/>
        </p:nvGrpSpPr>
        <p:grpSpPr bwMode="auto">
          <a:xfrm>
            <a:off x="3505200" y="4595813"/>
            <a:ext cx="280988" cy="280987"/>
            <a:chOff x="3757" y="2704"/>
            <a:chExt cx="177" cy="177"/>
          </a:xfrm>
        </p:grpSpPr>
        <p:sp>
          <p:nvSpPr>
            <p:cNvPr id="40059" name="Rectangle 112"/>
            <p:cNvSpPr>
              <a:spLocks noChangeArrowheads="1"/>
            </p:cNvSpPr>
            <p:nvPr/>
          </p:nvSpPr>
          <p:spPr bwMode="auto">
            <a:xfrm>
              <a:off x="3770" y="2717"/>
              <a:ext cx="151" cy="1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0060" name="Rectangle 113"/>
            <p:cNvSpPr>
              <a:spLocks noChangeArrowheads="1"/>
            </p:cNvSpPr>
            <p:nvPr/>
          </p:nvSpPr>
          <p:spPr bwMode="auto">
            <a:xfrm>
              <a:off x="3757" y="2704"/>
              <a:ext cx="177" cy="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cxnSp>
        <p:nvCxnSpPr>
          <p:cNvPr id="30840" name="Straight Connector 151"/>
          <p:cNvCxnSpPr>
            <a:cxnSpLocks noChangeShapeType="1"/>
          </p:cNvCxnSpPr>
          <p:nvPr/>
        </p:nvCxnSpPr>
        <p:spPr bwMode="auto">
          <a:xfrm flipH="1">
            <a:off x="3752850" y="4006850"/>
            <a:ext cx="565150" cy="56515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3957935"/>
            <a:ext cx="543995" cy="461665"/>
          </a:xfrm>
          <a:prstGeom prst="rect">
            <a:avLst/>
          </a:prstGeom>
          <a:blipFill rotWithShape="1">
            <a:blip r:embed="rId3"/>
            <a:stretch>
              <a:fillRect l="-2247" b="-1973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cs typeface="Arial" charset="0"/>
              </a:rPr>
              <a:t> </a:t>
            </a:r>
          </a:p>
        </p:txBody>
      </p:sp>
      <p:sp>
        <p:nvSpPr>
          <p:cNvPr id="155" name="TextBox 1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05400" y="4267200"/>
            <a:ext cx="551113" cy="461665"/>
          </a:xfrm>
          <a:prstGeom prst="rect">
            <a:avLst/>
          </a:prstGeom>
          <a:blipFill rotWithShape="1">
            <a:blip r:embed="rId4"/>
            <a:stretch>
              <a:fillRect l="-2222" b="-1973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cs typeface="Arial" charset="0"/>
              </a:rPr>
              <a:t> </a:t>
            </a:r>
          </a:p>
        </p:txBody>
      </p:sp>
      <p:cxnSp>
        <p:nvCxnSpPr>
          <p:cNvPr id="30843" name="Straight Connector 155"/>
          <p:cNvCxnSpPr>
            <a:cxnSpLocks noChangeShapeType="1"/>
            <a:stCxn id="40062" idx="3"/>
          </p:cNvCxnSpPr>
          <p:nvPr/>
        </p:nvCxnSpPr>
        <p:spPr bwMode="auto">
          <a:xfrm flipH="1">
            <a:off x="5322888" y="4606925"/>
            <a:ext cx="304800" cy="269875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589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on simple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SVM on example data shown earlier</a:t>
            </a:r>
          </a:p>
          <a:p>
            <a:r>
              <a:rPr lang="en-US" dirty="0"/>
              <a:t>Solid line is SVM and dashed indicates margin</a:t>
            </a:r>
          </a:p>
        </p:txBody>
      </p:sp>
      <p:pic>
        <p:nvPicPr>
          <p:cNvPr id="4" name="Picture 3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30" y="2749814"/>
            <a:ext cx="4906716" cy="3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9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are taken from the UCI machine learning repository</a:t>
            </a:r>
          </a:p>
          <a:p>
            <a:r>
              <a:rPr lang="en-US" dirty="0"/>
              <a:t>Learn an SVM model on training data</a:t>
            </a:r>
          </a:p>
          <a:p>
            <a:r>
              <a:rPr lang="en-US" dirty="0"/>
              <a:t>Which parameter settings?</a:t>
            </a:r>
          </a:p>
          <a:p>
            <a:pPr lvl="1"/>
            <a:r>
              <a:rPr lang="en-US" dirty="0"/>
              <a:t>C: tradeoff between error and model complexity (margin)</a:t>
            </a:r>
          </a:p>
          <a:p>
            <a:pPr lvl="1"/>
            <a:r>
              <a:rPr lang="en-US" dirty="0" err="1"/>
              <a:t>max_iter</a:t>
            </a:r>
            <a:r>
              <a:rPr lang="en-US" dirty="0"/>
              <a:t>: depth of the gradient descent algorithm</a:t>
            </a:r>
          </a:p>
          <a:p>
            <a:r>
              <a:rPr lang="en-US" dirty="0"/>
              <a:t>Predict on test data</a:t>
            </a:r>
          </a:p>
        </p:txBody>
      </p:sp>
    </p:spTree>
    <p:extLst>
      <p:ext uri="{BB962C8B-B14F-4D97-AF65-F5344CB8AC3E}">
        <p14:creationId xmlns:p14="http://schemas.microsoft.com/office/powerpoint/2010/main" val="27610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89" y="1869963"/>
            <a:ext cx="351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Analysis of SVM program on breast cancer data</a:t>
            </a:r>
          </a:p>
        </p:txBody>
      </p:sp>
      <p:pic>
        <p:nvPicPr>
          <p:cNvPr id="7" name="Content Placeholder 6" descr="Screen Shot 2017-03-16 at 3.53.3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6" t="-5960" r="197" b="5960"/>
          <a:stretch/>
        </p:blipFill>
        <p:spPr>
          <a:xfrm>
            <a:off x="4057139" y="1600200"/>
            <a:ext cx="3651427" cy="4525963"/>
          </a:xfrm>
        </p:spPr>
      </p:pic>
    </p:spTree>
    <p:extLst>
      <p:ext uri="{BB962C8B-B14F-4D97-AF65-F5344CB8AC3E}">
        <p14:creationId xmlns:p14="http://schemas.microsoft.com/office/powerpoint/2010/main" val="359813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255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 practice some datasets may not be classifiable.</a:t>
            </a:r>
          </a:p>
          <a:p>
            <a:r>
              <a:rPr lang="en-US" sz="2800" dirty="0"/>
              <a:t>Remember this may not be a big deal because the test error is more important than the train one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Create a new representation of the data where it is linearly separable</a:t>
            </a:r>
          </a:p>
          <a:p>
            <a:pPr lvl="1"/>
            <a:r>
              <a:rPr lang="en-US" dirty="0"/>
              <a:t>Large networks leads to deep learning</a:t>
            </a:r>
          </a:p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Use several linear </a:t>
            </a:r>
            <a:r>
              <a:rPr lang="en-US" dirty="0" err="1"/>
              <a:t>hyperplanes</a:t>
            </a:r>
            <a:r>
              <a:rPr lang="en-US" dirty="0"/>
              <a:t> arranged in a tree</a:t>
            </a:r>
          </a:p>
          <a:p>
            <a:pPr lvl="1"/>
            <a:r>
              <a:rPr lang="en-US" dirty="0"/>
              <a:t>Ensembles of decision trees are state of the art such as random forest and boosting</a:t>
            </a:r>
          </a:p>
        </p:txBody>
      </p:sp>
    </p:spTree>
    <p:extLst>
      <p:ext uri="{BB962C8B-B14F-4D97-AF65-F5344CB8AC3E}">
        <p14:creationId xmlns:p14="http://schemas.microsoft.com/office/powerpoint/2010/main" val="276338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433"/>
            <a:ext cx="8229600" cy="114300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11-25 at 12.2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56" y="1294151"/>
            <a:ext cx="6669987" cy="4922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0740" y="6322234"/>
            <a:ext cx="217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From </a:t>
            </a:r>
            <a:r>
              <a:rPr lang="en-US" i="1" dirty="0" err="1"/>
              <a:t>Alpaydin</a:t>
            </a:r>
            <a:r>
              <a:rPr lang="en-US" i="1" dirty="0"/>
              <a:t>, 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addition to sampling </a:t>
            </a:r>
            <a:r>
              <a:rPr lang="en-US" dirty="0" err="1"/>
              <a:t>datapoints</a:t>
            </a:r>
            <a:r>
              <a:rPr lang="en-US" dirty="0"/>
              <a:t> (feature vectors) we also sample features (to increase independence among classifiers)</a:t>
            </a:r>
          </a:p>
          <a:p>
            <a:r>
              <a:rPr lang="en-US" dirty="0"/>
              <a:t>Compute many decision trees and output majority vote</a:t>
            </a:r>
          </a:p>
          <a:p>
            <a:r>
              <a:rPr lang="en-US" dirty="0"/>
              <a:t>Can also rank features</a:t>
            </a:r>
          </a:p>
          <a:p>
            <a:r>
              <a:rPr lang="en-US" dirty="0"/>
              <a:t>Alternative to bagging is to select </a:t>
            </a:r>
            <a:r>
              <a:rPr lang="en-US" dirty="0" err="1"/>
              <a:t>datapoints</a:t>
            </a:r>
            <a:r>
              <a:rPr lang="en-US" dirty="0"/>
              <a:t> with different probabilities that change in the algorithm (called boosting)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6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and random forest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a decision tree and random forest on training data</a:t>
            </a:r>
          </a:p>
          <a:p>
            <a:r>
              <a:rPr lang="en-US" dirty="0"/>
              <a:t>Which parameter settings?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Depth of tree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/>
              <a:t>Number of trees</a:t>
            </a:r>
          </a:p>
          <a:p>
            <a:pPr lvl="2"/>
            <a:r>
              <a:rPr lang="en-US" dirty="0"/>
              <a:t>Percentage of columns</a:t>
            </a:r>
          </a:p>
          <a:p>
            <a:r>
              <a:rPr lang="en-US" dirty="0"/>
              <a:t>Predict on test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0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8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 and random forest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7" name="Picture 6" descr="Screen Shot 2017-03-16 at 3.5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98" y="1348442"/>
            <a:ext cx="4030198" cy="53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object oriented interpreter-based programming language</a:t>
            </a:r>
          </a:p>
          <a:p>
            <a:r>
              <a:rPr lang="en-US" dirty="0"/>
              <a:t>Basic essentials</a:t>
            </a:r>
          </a:p>
          <a:p>
            <a:pPr lvl="1"/>
            <a:r>
              <a:rPr lang="en-US" dirty="0"/>
              <a:t>Data types are numbers, strings, lists, and dictionaries (hash-tables)</a:t>
            </a:r>
          </a:p>
          <a:p>
            <a:pPr lvl="1"/>
            <a:r>
              <a:rPr lang="en-US" dirty="0"/>
              <a:t>For loops and conditionals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Lists and hash-tables are references (like pointers in C)</a:t>
            </a:r>
          </a:p>
          <a:p>
            <a:pPr lvl="1"/>
            <a:r>
              <a:rPr lang="en-US" dirty="0"/>
              <a:t>All variables are passed by value </a:t>
            </a:r>
          </a:p>
        </p:txBody>
      </p:sp>
    </p:spTree>
    <p:extLst>
      <p:ext uri="{BB962C8B-B14F-4D97-AF65-F5344CB8AC3E}">
        <p14:creationId xmlns:p14="http://schemas.microsoft.com/office/powerpoint/2010/main" val="27249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Data projection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n-ea"/>
                <a:cs typeface="+mn-cs"/>
              </a:rPr>
              <a:t>What is the mean and variance here?</a:t>
            </a:r>
          </a:p>
        </p:txBody>
      </p:sp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2057400" y="2611438"/>
          <a:ext cx="5257800" cy="401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692400" imgH="2057400" progId="Word.Picture.8">
                  <p:embed/>
                </p:oleObj>
              </mc:Choice>
              <mc:Fallback>
                <p:oleObj name="Picture" r:id="rId2" imgW="2692400" imgH="2057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611438"/>
                        <a:ext cx="5257800" cy="401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31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Data projection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n-ea"/>
                <a:cs typeface="+mn-cs"/>
              </a:rPr>
              <a:t>Which line maximizes variance?</a:t>
            </a:r>
          </a:p>
        </p:txBody>
      </p:sp>
      <p:graphicFrame>
        <p:nvGraphicFramePr>
          <p:cNvPr id="13315" name="Object 4"/>
          <p:cNvGraphicFramePr>
            <a:graphicFrameLocks noChangeAspect="1"/>
          </p:cNvGraphicFramePr>
          <p:nvPr/>
        </p:nvGraphicFramePr>
        <p:xfrm>
          <a:off x="2074863" y="2741613"/>
          <a:ext cx="5087937" cy="38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692400" imgH="2057400" progId="Word.Picture.8">
                  <p:embed/>
                </p:oleObj>
              </mc:Choice>
              <mc:Fallback>
                <p:oleObj name="Picture" r:id="rId2" imgW="2692400" imgH="2057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2741613"/>
                        <a:ext cx="5087937" cy="388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46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Data projection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n-ea"/>
                <a:cs typeface="+mn-cs"/>
              </a:rPr>
              <a:t>Which line maximizes variance?</a:t>
            </a: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057400" y="2743200"/>
          <a:ext cx="5246688" cy="400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692400" imgH="2057400" progId="Word.Picture.8">
                  <p:embed/>
                </p:oleObj>
              </mc:Choice>
              <mc:Fallback>
                <p:oleObj name="Picture" r:id="rId2" imgW="2692400" imgH="2057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43200"/>
                        <a:ext cx="5246688" cy="400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38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Principal component analysis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n-ea"/>
                <a:cs typeface="+mn-cs"/>
              </a:rPr>
              <a:t>Find vector w of length 1 that maximizes variance of projected data</a:t>
            </a:r>
          </a:p>
        </p:txBody>
      </p:sp>
    </p:spTree>
    <p:extLst>
      <p:ext uri="{BB962C8B-B14F-4D97-AF65-F5344CB8AC3E}">
        <p14:creationId xmlns:p14="http://schemas.microsoft.com/office/powerpoint/2010/main" val="255001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easy to visualize 2-dimensional data</a:t>
            </a:r>
          </a:p>
          <a:p>
            <a:r>
              <a:rPr lang="en-US" dirty="0"/>
              <a:t>How about 3, 4, 5-dim data?</a:t>
            </a:r>
          </a:p>
          <a:p>
            <a:endParaRPr lang="en-US" dirty="0"/>
          </a:p>
        </p:txBody>
      </p:sp>
      <p:pic>
        <p:nvPicPr>
          <p:cNvPr id="5" name="Picture 4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95" y="3306054"/>
            <a:ext cx="4217345" cy="3163009"/>
          </a:xfrm>
          <a:prstGeom prst="rect">
            <a:avLst/>
          </a:prstGeom>
        </p:spPr>
      </p:pic>
      <p:pic>
        <p:nvPicPr>
          <p:cNvPr id="7" name="Picture 6" descr="Screen Shot 2017-03-16 at 1.57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9" y="3510854"/>
            <a:ext cx="3872988" cy="28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/>
              <a:t>Dimensionality reduction and visualization with PCA</a:t>
            </a:r>
          </a:p>
        </p:txBody>
      </p:sp>
      <p:pic>
        <p:nvPicPr>
          <p:cNvPr id="4" name="Content Placeholder 3" descr="Screen Shot 2017-03-16 at 3.54.1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74" r="-7896"/>
          <a:stretch/>
        </p:blipFill>
        <p:spPr>
          <a:xfrm>
            <a:off x="2891068" y="1164317"/>
            <a:ext cx="3600356" cy="5564885"/>
          </a:xfrm>
        </p:spPr>
      </p:pic>
    </p:spTree>
    <p:extLst>
      <p:ext uri="{BB962C8B-B14F-4D97-AF65-F5344CB8AC3E}">
        <p14:creationId xmlns:p14="http://schemas.microsoft.com/office/powerpoint/2010/main" val="40622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Dimensionality reduction and visualization with PCA</a:t>
            </a:r>
          </a:p>
        </p:txBody>
      </p:sp>
      <p:pic>
        <p:nvPicPr>
          <p:cNvPr id="4" name="Content Placeholder 3" descr="figure_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" r="-2804"/>
          <a:stretch/>
        </p:blipFill>
        <p:spPr>
          <a:xfrm>
            <a:off x="1411178" y="2182358"/>
            <a:ext cx="6223851" cy="4525963"/>
          </a:xfrm>
        </p:spPr>
      </p:pic>
      <p:sp>
        <p:nvSpPr>
          <p:cNvPr id="5" name="TextBox 4"/>
          <p:cNvSpPr txBox="1"/>
          <p:nvPr/>
        </p:nvSpPr>
        <p:spPr>
          <a:xfrm>
            <a:off x="492480" y="1587704"/>
            <a:ext cx="653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plot of breast cancer data (output of program in previous slide)</a:t>
            </a:r>
          </a:p>
        </p:txBody>
      </p:sp>
    </p:spTree>
    <p:extLst>
      <p:ext uri="{BB962C8B-B14F-4D97-AF65-F5344CB8AC3E}">
        <p14:creationId xmlns:p14="http://schemas.microsoft.com/office/powerpoint/2010/main" val="994725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K-means: popular fast program for clustering data</a:t>
            </a:r>
          </a:p>
          <a:p>
            <a:r>
              <a:rPr lang="en-US" dirty="0"/>
              <a:t>Objective: find k clusters that minimize Euclidean distance of points in each cluster to their centers (means) 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45974"/>
              </p:ext>
            </p:extLst>
          </p:nvPr>
        </p:nvGraphicFramePr>
        <p:xfrm>
          <a:off x="2819400" y="4307266"/>
          <a:ext cx="29718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900" imgH="482600" progId="Equation.DSMT4">
                  <p:embed/>
                </p:oleObj>
              </mc:Choice>
              <mc:Fallback>
                <p:oleObj name="Equation" r:id="rId2" imgW="1104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307266"/>
                        <a:ext cx="297180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724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>
                <a:latin typeface="Arial" charset="0"/>
                <a:ea typeface="ＭＳ Ｐゴシック" charset="0"/>
                <a:cs typeface="ＭＳ Ｐゴシック" charset="0"/>
              </a:rPr>
              <a:t>K-means algorithm for two clusters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Input: 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Algorithm: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Initialize: assign </a:t>
            </a:r>
            <a:r>
              <a:rPr lang="en-US" sz="1800" i="1" dirty="0">
                <a:latin typeface="Arial" charset="0"/>
                <a:ea typeface="ＭＳ Ｐゴシック" charset="0"/>
              </a:rPr>
              <a:t>x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i</a:t>
            </a:r>
            <a:r>
              <a:rPr lang="en-US" sz="1800" dirty="0">
                <a:latin typeface="Arial" charset="0"/>
                <a:ea typeface="ＭＳ Ｐゴシック" charset="0"/>
              </a:rPr>
              <a:t> to </a:t>
            </a:r>
            <a:r>
              <a:rPr lang="en-US" sz="1800" i="1" dirty="0">
                <a:latin typeface="Arial" charset="0"/>
                <a:ea typeface="ＭＳ Ｐゴシック" charset="0"/>
              </a:rPr>
              <a:t>C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1800" dirty="0">
                <a:latin typeface="Arial" charset="0"/>
                <a:ea typeface="ＭＳ Ｐゴシック" charset="0"/>
              </a:rPr>
              <a:t> or </a:t>
            </a:r>
            <a:r>
              <a:rPr lang="en-US" sz="1800" i="1" dirty="0">
                <a:latin typeface="Arial" charset="0"/>
                <a:ea typeface="ＭＳ Ｐゴシック" charset="0"/>
              </a:rPr>
              <a:t>C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2</a:t>
            </a:r>
            <a:r>
              <a:rPr lang="en-US" sz="1800" dirty="0">
                <a:latin typeface="Arial" charset="0"/>
                <a:ea typeface="ＭＳ Ｐゴシック" charset="0"/>
              </a:rPr>
              <a:t> with equal probability and compute means: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sz="2000" dirty="0">
              <a:latin typeface="Arial" charset="0"/>
              <a:ea typeface="ＭＳ Ｐゴシック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sz="1800" dirty="0">
              <a:latin typeface="Arial" charset="0"/>
              <a:ea typeface="ＭＳ Ｐゴシック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dirty="0" err="1">
                <a:latin typeface="Arial" charset="0"/>
                <a:ea typeface="ＭＳ Ｐゴシック" charset="0"/>
              </a:rPr>
              <a:t>Recompute</a:t>
            </a:r>
            <a:r>
              <a:rPr lang="en-US" sz="1800" dirty="0">
                <a:latin typeface="Arial" charset="0"/>
                <a:ea typeface="ＭＳ Ｐゴシック" charset="0"/>
              </a:rPr>
              <a:t> clusters: assign </a:t>
            </a:r>
            <a:r>
              <a:rPr lang="en-US" sz="1800" i="1" dirty="0">
                <a:latin typeface="Arial" charset="0"/>
                <a:ea typeface="ＭＳ Ｐゴシック" charset="0"/>
              </a:rPr>
              <a:t>x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i</a:t>
            </a:r>
            <a:r>
              <a:rPr lang="en-US" sz="1800" dirty="0">
                <a:latin typeface="Arial" charset="0"/>
                <a:ea typeface="ＭＳ Ｐゴシック" charset="0"/>
              </a:rPr>
              <a:t> to </a:t>
            </a:r>
            <a:r>
              <a:rPr lang="en-US" sz="1800" i="1" dirty="0">
                <a:latin typeface="Arial" charset="0"/>
                <a:ea typeface="ＭＳ Ｐゴシック" charset="0"/>
              </a:rPr>
              <a:t>C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1800" dirty="0">
                <a:latin typeface="Arial" charset="0"/>
                <a:ea typeface="ＭＳ Ｐゴシック" charset="0"/>
              </a:rPr>
              <a:t> if </a:t>
            </a:r>
            <a:r>
              <a:rPr lang="en-US" sz="1800" i="1" dirty="0">
                <a:latin typeface="Arial" charset="0"/>
                <a:ea typeface="ＭＳ Ｐゴシック" charset="0"/>
              </a:rPr>
              <a:t>||x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i</a:t>
            </a:r>
            <a:r>
              <a:rPr lang="en-US" sz="1800" i="1" dirty="0">
                <a:latin typeface="Arial" charset="0"/>
                <a:ea typeface="ＭＳ Ｐゴシック" charset="0"/>
              </a:rPr>
              <a:t>-m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1800" i="1" dirty="0">
                <a:latin typeface="Arial" charset="0"/>
                <a:ea typeface="ＭＳ Ｐゴシック" charset="0"/>
              </a:rPr>
              <a:t>||&lt;||x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i</a:t>
            </a:r>
            <a:r>
              <a:rPr lang="en-US" sz="1800" i="1" dirty="0">
                <a:latin typeface="Arial" charset="0"/>
                <a:ea typeface="ＭＳ Ｐゴシック" charset="0"/>
              </a:rPr>
              <a:t>-m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2</a:t>
            </a:r>
            <a:r>
              <a:rPr lang="en-US" sz="1800" i="1" dirty="0">
                <a:latin typeface="Arial" charset="0"/>
                <a:ea typeface="ＭＳ Ｐゴシック" charset="0"/>
              </a:rPr>
              <a:t>||</a:t>
            </a:r>
            <a:r>
              <a:rPr lang="en-US" sz="1800" dirty="0">
                <a:latin typeface="Arial" charset="0"/>
                <a:ea typeface="ＭＳ Ｐゴシック" charset="0"/>
              </a:rPr>
              <a:t>, otherwise assign to </a:t>
            </a:r>
            <a:r>
              <a:rPr lang="en-US" sz="1800" i="1" dirty="0">
                <a:latin typeface="Arial" charset="0"/>
                <a:ea typeface="ＭＳ Ｐゴシック" charset="0"/>
              </a:rPr>
              <a:t>C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2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dirty="0" err="1">
                <a:latin typeface="Arial" charset="0"/>
                <a:ea typeface="ＭＳ Ｐゴシック" charset="0"/>
              </a:rPr>
              <a:t>Recompute</a:t>
            </a:r>
            <a:r>
              <a:rPr lang="en-US" sz="1800" dirty="0">
                <a:latin typeface="Arial" charset="0"/>
                <a:ea typeface="ＭＳ Ｐゴシック" charset="0"/>
              </a:rPr>
              <a:t> means </a:t>
            </a:r>
            <a:r>
              <a:rPr lang="en-US" sz="1800" i="1" dirty="0">
                <a:latin typeface="Arial" charset="0"/>
                <a:ea typeface="ＭＳ Ｐゴシック" charset="0"/>
              </a:rPr>
              <a:t>m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1800" dirty="0">
                <a:latin typeface="Arial" charset="0"/>
                <a:ea typeface="ＭＳ Ｐゴシック" charset="0"/>
              </a:rPr>
              <a:t> and </a:t>
            </a:r>
            <a:r>
              <a:rPr lang="en-US" sz="1800" i="1" dirty="0">
                <a:latin typeface="Arial" charset="0"/>
                <a:ea typeface="ＭＳ Ｐゴシック" charset="0"/>
              </a:rPr>
              <a:t>m</a:t>
            </a:r>
            <a:r>
              <a:rPr lang="en-US" sz="1800" i="1" baseline="-25000" dirty="0">
                <a:latin typeface="Arial" charset="0"/>
                <a:ea typeface="ＭＳ Ｐゴシック" charset="0"/>
              </a:rPr>
              <a:t>2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Compute objective  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sz="1800" dirty="0">
              <a:latin typeface="Arial" charset="0"/>
              <a:ea typeface="ＭＳ Ｐゴシック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sz="1800" dirty="0">
              <a:latin typeface="Arial" charset="0"/>
              <a:ea typeface="ＭＳ Ｐゴシック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sz="1800" dirty="0">
              <a:latin typeface="Arial" charset="0"/>
              <a:ea typeface="ＭＳ Ｐゴシック" charset="0"/>
            </a:endParaRP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Compute objective of new clustering. If difference is smaller than     then stop, otherwise go to step 2.  </a:t>
            </a: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275384"/>
              </p:ext>
            </p:extLst>
          </p:nvPr>
        </p:nvGraphicFramePr>
        <p:xfrm>
          <a:off x="2006600" y="1484313"/>
          <a:ext cx="208121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6000" imgH="254000" progId="Equation.DSMT4">
                  <p:embed/>
                </p:oleObj>
              </mc:Choice>
              <mc:Fallback>
                <p:oleObj name="Equation" r:id="rId2" imgW="10160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484313"/>
                        <a:ext cx="208121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971800" y="2667000"/>
          <a:ext cx="1524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700" imgH="431800" progId="Equation.DSMT4">
                  <p:embed/>
                </p:oleObj>
              </mc:Choice>
              <mc:Fallback>
                <p:oleObj name="Equation" r:id="rId4" imgW="901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667000"/>
                        <a:ext cx="15240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6"/>
          <p:cNvGraphicFramePr>
            <a:graphicFrameLocks noChangeAspect="1"/>
          </p:cNvGraphicFramePr>
          <p:nvPr/>
        </p:nvGraphicFramePr>
        <p:xfrm>
          <a:off x="4889500" y="2667000"/>
          <a:ext cx="1587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431800" progId="Equation.DSMT4">
                  <p:embed/>
                </p:oleObj>
              </mc:Choice>
              <mc:Fallback>
                <p:oleObj name="Equation" r:id="rId6" imgW="939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2667000"/>
                        <a:ext cx="1587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7"/>
          <p:cNvGraphicFramePr>
            <a:graphicFrameLocks noChangeAspect="1"/>
          </p:cNvGraphicFramePr>
          <p:nvPr/>
        </p:nvGraphicFramePr>
        <p:xfrm>
          <a:off x="3786188" y="4572000"/>
          <a:ext cx="20288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04900" imgH="482600" progId="Equation.DSMT4">
                  <p:embed/>
                </p:oleObj>
              </mc:Choice>
              <mc:Fallback>
                <p:oleObj name="Equation" r:id="rId8" imgW="1104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4572000"/>
                        <a:ext cx="202882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890346"/>
              </p:ext>
            </p:extLst>
          </p:nvPr>
        </p:nvGraphicFramePr>
        <p:xfrm>
          <a:off x="8322553" y="5410200"/>
          <a:ext cx="2174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1600" imgH="139700" progId="Equation.DSMT4">
                  <p:embed/>
                </p:oleObj>
              </mc:Choice>
              <mc:Fallback>
                <p:oleObj name="Equation" r:id="rId10" imgW="1016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2553" y="5410200"/>
                        <a:ext cx="21748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30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3" name="Picture 2" descr="Screen Shot 2017-03-16 at 4.1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50" y="1953716"/>
            <a:ext cx="5882602" cy="41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Python programs</a:t>
            </a:r>
          </a:p>
        </p:txBody>
      </p:sp>
      <p:pic>
        <p:nvPicPr>
          <p:cNvPr id="4" name="Picture 3" descr="python_ex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5752"/>
            <a:ext cx="3141307" cy="1980164"/>
          </a:xfrm>
          <a:prstGeom prst="rect">
            <a:avLst/>
          </a:prstGeom>
        </p:spPr>
      </p:pic>
      <p:pic>
        <p:nvPicPr>
          <p:cNvPr id="5" name="Picture 4" descr="python_ex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78" y="2383393"/>
            <a:ext cx="3057525" cy="2514600"/>
          </a:xfrm>
          <a:prstGeom prst="rect">
            <a:avLst/>
          </a:prstGeom>
        </p:spPr>
      </p:pic>
      <p:pic>
        <p:nvPicPr>
          <p:cNvPr id="6" name="Picture 5" descr="python_ex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2365752"/>
            <a:ext cx="3362325" cy="34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A76F0-2040-B105-2B52-CB9A79D6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93" y="73051"/>
            <a:ext cx="3141307" cy="19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in scikit-learn</a:t>
            </a:r>
          </a:p>
        </p:txBody>
      </p:sp>
      <p:pic>
        <p:nvPicPr>
          <p:cNvPr id="3" name="Picture 2" descr="Screen Shot 2017-03-16 at 4.17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1" y="1347074"/>
            <a:ext cx="3964810" cy="51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label data</a:t>
            </a:r>
          </a:p>
          <a:p>
            <a:r>
              <a:rPr lang="en-US" dirty="0"/>
              <a:t>How to cluster them?</a:t>
            </a:r>
          </a:p>
          <a:p>
            <a:endParaRPr lang="en-US" dirty="0"/>
          </a:p>
        </p:txBody>
      </p:sp>
      <p:pic>
        <p:nvPicPr>
          <p:cNvPr id="7" name="Picture 6" descr="Screen Shot 2017-03-16 at 1.57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9" y="3510854"/>
            <a:ext cx="3872988" cy="28928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941514-15D7-D1AE-4D9B-B98DC3FE0065}"/>
              </a:ext>
            </a:extLst>
          </p:cNvPr>
          <p:cNvCxnSpPr>
            <a:cxnSpLocks/>
          </p:cNvCxnSpPr>
          <p:nvPr/>
        </p:nvCxnSpPr>
        <p:spPr>
          <a:xfrm>
            <a:off x="641268" y="3510854"/>
            <a:ext cx="439387" cy="28928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527814-BEFB-E771-7A90-8F0833D740F6}"/>
              </a:ext>
            </a:extLst>
          </p:cNvPr>
          <p:cNvCxnSpPr>
            <a:cxnSpLocks/>
          </p:cNvCxnSpPr>
          <p:nvPr/>
        </p:nvCxnSpPr>
        <p:spPr>
          <a:xfrm flipH="1">
            <a:off x="641268" y="3510854"/>
            <a:ext cx="439387" cy="28928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60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in scikit-learn</a:t>
            </a:r>
          </a:p>
        </p:txBody>
      </p:sp>
      <p:pic>
        <p:nvPicPr>
          <p:cNvPr id="18436" name="Picture 4" descr="K-means Clustering and its real use cases in security domain">
            <a:extLst>
              <a:ext uri="{FF2B5EF4-FFF2-40B4-BE49-F238E27FC236}">
                <a16:creationId xmlns:a16="http://schemas.microsoft.com/office/drawing/2014/main" id="{4526BB9E-5870-60DB-6679-324693D4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619662"/>
            <a:ext cx="57658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9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saw basic data science and machine learning tasks in Python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Can we handle very large datasets in Python </a:t>
            </a:r>
            <a:r>
              <a:rPr lang="en-US" dirty="0" err="1"/>
              <a:t>scikit</a:t>
            </a:r>
            <a:r>
              <a:rPr lang="en-US" dirty="0"/>
              <a:t>-learn? Yes</a:t>
            </a:r>
          </a:p>
          <a:p>
            <a:pPr lvl="1"/>
            <a:r>
              <a:rPr lang="en-US" dirty="0"/>
              <a:t>For space use array from </a:t>
            </a:r>
            <a:r>
              <a:rPr lang="en-US" dirty="0" err="1"/>
              <a:t>numpy</a:t>
            </a:r>
            <a:r>
              <a:rPr lang="en-US" dirty="0"/>
              <a:t> to use a byte for a char and 4 for float and int. Otherwise more space is used because Python is object oriented</a:t>
            </a:r>
          </a:p>
          <a:p>
            <a:pPr lvl="1"/>
            <a:r>
              <a:rPr lang="en-US" dirty="0"/>
              <a:t>For speed use stochastic gradient descent in </a:t>
            </a:r>
            <a:r>
              <a:rPr lang="en-US" dirty="0" err="1"/>
              <a:t>scikit</a:t>
            </a:r>
            <a:r>
              <a:rPr lang="en-US" dirty="0"/>
              <a:t>-learn (doesn’t come with mini-batch though) and mini-batch k-means </a:t>
            </a:r>
          </a:p>
          <a:p>
            <a:r>
              <a:rPr lang="en-US" dirty="0"/>
              <a:t>Focus on Deep learning : 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1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science</a:t>
            </a:r>
          </a:p>
          <a:p>
            <a:pPr lvl="1"/>
            <a:r>
              <a:rPr lang="en-US" dirty="0"/>
              <a:t>Simple definition: reasoning and making decisions from data</a:t>
            </a:r>
          </a:p>
          <a:p>
            <a:pPr lvl="1"/>
            <a:r>
              <a:rPr lang="en-US" dirty="0"/>
              <a:t>Contains machine learning, statistics, algorithms, programming, big data</a:t>
            </a:r>
          </a:p>
          <a:p>
            <a:r>
              <a:rPr lang="en-US" dirty="0"/>
              <a:t>Basic machine learning problems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Linear methods</a:t>
            </a:r>
          </a:p>
          <a:p>
            <a:pPr lvl="2"/>
            <a:r>
              <a:rPr lang="en-US" dirty="0"/>
              <a:t>Non-linear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Clustering (unsupervised learning)</a:t>
            </a:r>
          </a:p>
          <a:p>
            <a:pPr lvl="1"/>
            <a:r>
              <a:rPr lang="en-US" dirty="0"/>
              <a:t>Visualization with PCA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7410" name="Picture 2" descr="LEGO® Ideas Home Alone 21330 | Ideas | Buy online at the Official LEGO®  Shop AU">
            <a:extLst>
              <a:ext uri="{FF2B5EF4-FFF2-40B4-BE49-F238E27FC236}">
                <a16:creationId xmlns:a16="http://schemas.microsoft.com/office/drawing/2014/main" id="{D7E0C213-D89D-E4EC-F262-66C0D0DF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30" y="3550722"/>
            <a:ext cx="2531470" cy="128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App-Controlled Transformation Vehicle 42140 | Technic | Buy online at the  Official LEGO® Shop AU">
            <a:extLst>
              <a:ext uri="{FF2B5EF4-FFF2-40B4-BE49-F238E27FC236}">
                <a16:creationId xmlns:a16="http://schemas.microsoft.com/office/drawing/2014/main" id="{EADD6512-1D0D-4AE1-321D-4C53F195E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22" y="5021904"/>
            <a:ext cx="1918878" cy="14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Tuk Tuk 40469 | Other | Buy online at the Official LEGO® Shop AU">
            <a:extLst>
              <a:ext uri="{FF2B5EF4-FFF2-40B4-BE49-F238E27FC236}">
                <a16:creationId xmlns:a16="http://schemas.microsoft.com/office/drawing/2014/main" id="{D2E908AF-70A2-0A6A-377E-A055DFB4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11" y="5565342"/>
            <a:ext cx="1236595" cy="120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machine learning toolkit in Python 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</a:p>
          <a:p>
            <a:r>
              <a:rPr lang="en-US" dirty="0"/>
              <a:t>Requirements </a:t>
            </a:r>
          </a:p>
          <a:p>
            <a:pPr lvl="1"/>
            <a:r>
              <a:rPr lang="en-US" dirty="0"/>
              <a:t>Anaconda </a:t>
            </a:r>
          </a:p>
          <a:p>
            <a:pPr lvl="1"/>
            <a:r>
              <a:rPr lang="en-US" dirty="0"/>
              <a:t>Available from </a:t>
            </a:r>
            <a:r>
              <a:rPr lang="en-US" dirty="0">
                <a:hlinkClick r:id="rId2"/>
              </a:rPr>
              <a:t>https://www.continuum.io/downloads</a:t>
            </a:r>
            <a:endParaRPr lang="en-US" dirty="0"/>
          </a:p>
          <a:p>
            <a:pPr lvl="1"/>
            <a:r>
              <a:rPr lang="en-US" dirty="0"/>
              <a:t>Includes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scikit</a:t>
            </a:r>
            <a:r>
              <a:rPr lang="en-US" dirty="0"/>
              <a:t>-learn (former two are necessary for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</p:txBody>
      </p:sp>
      <p:pic>
        <p:nvPicPr>
          <p:cNvPr id="16386" name="Picture 2" descr="Build Together 11020 | Classic | Buy online at the Official LEGO® Shop AU">
            <a:extLst>
              <a:ext uri="{FF2B5EF4-FFF2-40B4-BE49-F238E27FC236}">
                <a16:creationId xmlns:a16="http://schemas.microsoft.com/office/drawing/2014/main" id="{DAFFD048-D830-76B0-C88C-A32B71D9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62" y="1739736"/>
            <a:ext cx="3649683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3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think of data as vectors in a fixed dimensional space</a:t>
            </a:r>
          </a:p>
          <a:p>
            <a:r>
              <a:rPr lang="en-US" dirty="0"/>
              <a:t>For example </a:t>
            </a:r>
          </a:p>
          <a:p>
            <a:endParaRPr lang="en-US" dirty="0"/>
          </a:p>
        </p:txBody>
      </p:sp>
      <p:pic>
        <p:nvPicPr>
          <p:cNvPr id="5" name="Picture 4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95" y="3306054"/>
            <a:ext cx="4217345" cy="3163009"/>
          </a:xfrm>
          <a:prstGeom prst="rect">
            <a:avLst/>
          </a:prstGeom>
        </p:spPr>
      </p:pic>
      <p:pic>
        <p:nvPicPr>
          <p:cNvPr id="7" name="Picture 6" descr="Screen Shot 2017-03-16 at 1.57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9" y="3510854"/>
            <a:ext cx="3872988" cy="28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 task: given data determine the class it belongs to. The class will lead to a decision or outcome.</a:t>
            </a:r>
          </a:p>
          <a:p>
            <a:r>
              <a:rPr lang="en-US" dirty="0"/>
              <a:t>Used in many different places:</a:t>
            </a:r>
          </a:p>
          <a:p>
            <a:pPr lvl="1"/>
            <a:r>
              <a:rPr lang="en-US" dirty="0"/>
              <a:t>DNA and protein sequence classification</a:t>
            </a:r>
          </a:p>
          <a:p>
            <a:pPr lvl="1"/>
            <a:r>
              <a:rPr lang="en-US" dirty="0"/>
              <a:t>Insurance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Experimental physics: Higgs Boson determination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4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80766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think of a linear model as a </a:t>
            </a:r>
            <a:r>
              <a:rPr lang="en-US" dirty="0" err="1"/>
              <a:t>hyperplane</a:t>
            </a:r>
            <a:r>
              <a:rPr lang="en-US" dirty="0"/>
              <a:t> in space</a:t>
            </a:r>
          </a:p>
          <a:p>
            <a:r>
              <a:rPr lang="en-US" dirty="0"/>
              <a:t>The margin is the minimum distance of all closest point (misclassified have negative distance)</a:t>
            </a:r>
          </a:p>
          <a:p>
            <a:r>
              <a:rPr lang="en-US" dirty="0"/>
              <a:t> The support vector machine is the </a:t>
            </a:r>
            <a:r>
              <a:rPr lang="en-US" dirty="0" err="1"/>
              <a:t>hyperplane</a:t>
            </a:r>
            <a:r>
              <a:rPr lang="en-US" dirty="0"/>
              <a:t> with largest margin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5172399" y="2334250"/>
            <a:ext cx="3679539" cy="2937749"/>
            <a:chOff x="3886200" y="2895600"/>
            <a:chExt cx="5257800" cy="41148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281542" y="3142601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265676" y="2895600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y</a:t>
              </a:r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554637" y="3142601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281542" y="3498808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281542" y="3859341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dirty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281542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352049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7519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553498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624004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759982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825453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4961430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031938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167915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233385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5369362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5439870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575847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5641318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5777296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5847802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5983781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6049251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6185228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6255735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391713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6457184" y="4214106"/>
              <a:ext cx="135977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593161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6663669" y="4214106"/>
              <a:ext cx="203966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 dirty="0">
                  <a:solidFill>
                    <a:srgbClr val="000000"/>
                  </a:solidFill>
                  <a:latin typeface="Times New Roman" charset="0"/>
                </a:rPr>
                <a:t>   </a:t>
              </a:r>
              <a:endParaRPr lang="en-US" dirty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6870153" y="4214106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4281542" y="4576080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4352049" y="4576080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4281542" y="4930845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4281542" y="5292820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281542" y="5647585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4281542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4352049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4417519" y="6009559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4553498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4624004" y="6009559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4759982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4825453" y="6009559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4961430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5227091" y="6009559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4281542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4352049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4417519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4553498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4624004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4759982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4825453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4961430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5031938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5167915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5233385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5369362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5439870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5575847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4" name="Rectangle 65"/>
            <p:cNvSpPr>
              <a:spLocks noChangeArrowheads="1"/>
            </p:cNvSpPr>
            <p:nvPr/>
          </p:nvSpPr>
          <p:spPr bwMode="auto">
            <a:xfrm>
              <a:off x="5641318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5" name="Rectangle 66"/>
            <p:cNvSpPr>
              <a:spLocks noChangeArrowheads="1"/>
            </p:cNvSpPr>
            <p:nvPr/>
          </p:nvSpPr>
          <p:spPr bwMode="auto">
            <a:xfrm>
              <a:off x="5777296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6" name="Rectangle 67"/>
            <p:cNvSpPr>
              <a:spLocks noChangeArrowheads="1"/>
            </p:cNvSpPr>
            <p:nvPr/>
          </p:nvSpPr>
          <p:spPr bwMode="auto">
            <a:xfrm>
              <a:off x="5847802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7" name="Rectangle 68"/>
            <p:cNvSpPr>
              <a:spLocks noChangeArrowheads="1"/>
            </p:cNvSpPr>
            <p:nvPr/>
          </p:nvSpPr>
          <p:spPr bwMode="auto">
            <a:xfrm>
              <a:off x="5983781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68" name="Rectangle 69"/>
            <p:cNvSpPr>
              <a:spLocks noChangeArrowheads="1"/>
            </p:cNvSpPr>
            <p:nvPr/>
          </p:nvSpPr>
          <p:spPr bwMode="auto">
            <a:xfrm>
              <a:off x="6049251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69" name="Rectangle 70"/>
            <p:cNvSpPr>
              <a:spLocks noChangeArrowheads="1"/>
            </p:cNvSpPr>
            <p:nvPr/>
          </p:nvSpPr>
          <p:spPr bwMode="auto">
            <a:xfrm>
              <a:off x="6185228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6255735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71" name="Rectangle 72"/>
            <p:cNvSpPr>
              <a:spLocks noChangeArrowheads="1"/>
            </p:cNvSpPr>
            <p:nvPr/>
          </p:nvSpPr>
          <p:spPr bwMode="auto">
            <a:xfrm>
              <a:off x="6391713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72" name="Rectangle 73"/>
            <p:cNvSpPr>
              <a:spLocks noChangeArrowheads="1"/>
            </p:cNvSpPr>
            <p:nvPr/>
          </p:nvSpPr>
          <p:spPr bwMode="auto">
            <a:xfrm>
              <a:off x="6457184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 dirty="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 dirty="0"/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6593161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6663669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75" name="Rectangle 76"/>
            <p:cNvSpPr>
              <a:spLocks noChangeArrowheads="1"/>
            </p:cNvSpPr>
            <p:nvPr/>
          </p:nvSpPr>
          <p:spPr bwMode="auto">
            <a:xfrm>
              <a:off x="6799645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76" name="Rectangle 77"/>
            <p:cNvSpPr>
              <a:spLocks noChangeArrowheads="1"/>
            </p:cNvSpPr>
            <p:nvPr/>
          </p:nvSpPr>
          <p:spPr bwMode="auto">
            <a:xfrm>
              <a:off x="6865116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77" name="Rectangle 78"/>
            <p:cNvSpPr>
              <a:spLocks noChangeArrowheads="1"/>
            </p:cNvSpPr>
            <p:nvPr/>
          </p:nvSpPr>
          <p:spPr bwMode="auto">
            <a:xfrm>
              <a:off x="7001095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78" name="Rectangle 79"/>
            <p:cNvSpPr>
              <a:spLocks noChangeArrowheads="1"/>
            </p:cNvSpPr>
            <p:nvPr/>
          </p:nvSpPr>
          <p:spPr bwMode="auto">
            <a:xfrm>
              <a:off x="7071601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79" name="Rectangle 80"/>
            <p:cNvSpPr>
              <a:spLocks noChangeArrowheads="1"/>
            </p:cNvSpPr>
            <p:nvPr/>
          </p:nvSpPr>
          <p:spPr bwMode="auto">
            <a:xfrm>
              <a:off x="7207578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0" name="Rectangle 81"/>
            <p:cNvSpPr>
              <a:spLocks noChangeArrowheads="1"/>
            </p:cNvSpPr>
            <p:nvPr/>
          </p:nvSpPr>
          <p:spPr bwMode="auto">
            <a:xfrm>
              <a:off x="7273048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81" name="Rectangle 82"/>
            <p:cNvSpPr>
              <a:spLocks noChangeArrowheads="1"/>
            </p:cNvSpPr>
            <p:nvPr/>
          </p:nvSpPr>
          <p:spPr bwMode="auto">
            <a:xfrm>
              <a:off x="7409027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2" name="Rectangle 83"/>
            <p:cNvSpPr>
              <a:spLocks noChangeArrowheads="1"/>
            </p:cNvSpPr>
            <p:nvPr/>
          </p:nvSpPr>
          <p:spPr bwMode="auto">
            <a:xfrm>
              <a:off x="7479533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83" name="Rectangle 84"/>
            <p:cNvSpPr>
              <a:spLocks noChangeArrowheads="1"/>
            </p:cNvSpPr>
            <p:nvPr/>
          </p:nvSpPr>
          <p:spPr bwMode="auto">
            <a:xfrm>
              <a:off x="7615512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4" name="Rectangle 85"/>
            <p:cNvSpPr>
              <a:spLocks noChangeArrowheads="1"/>
            </p:cNvSpPr>
            <p:nvPr/>
          </p:nvSpPr>
          <p:spPr bwMode="auto">
            <a:xfrm>
              <a:off x="7680982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85" name="Rectangle 86"/>
            <p:cNvSpPr>
              <a:spLocks noChangeArrowheads="1"/>
            </p:cNvSpPr>
            <p:nvPr/>
          </p:nvSpPr>
          <p:spPr bwMode="auto">
            <a:xfrm>
              <a:off x="7816959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6" name="Rectangle 87"/>
            <p:cNvSpPr>
              <a:spLocks noChangeArrowheads="1"/>
            </p:cNvSpPr>
            <p:nvPr/>
          </p:nvSpPr>
          <p:spPr bwMode="auto">
            <a:xfrm>
              <a:off x="7887467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87" name="Rectangle 88"/>
            <p:cNvSpPr>
              <a:spLocks noChangeArrowheads="1"/>
            </p:cNvSpPr>
            <p:nvPr/>
          </p:nvSpPr>
          <p:spPr bwMode="auto">
            <a:xfrm>
              <a:off x="8023444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88" name="Rectangle 89"/>
            <p:cNvSpPr>
              <a:spLocks noChangeArrowheads="1"/>
            </p:cNvSpPr>
            <p:nvPr/>
          </p:nvSpPr>
          <p:spPr bwMode="auto">
            <a:xfrm>
              <a:off x="8088915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89" name="Rectangle 90"/>
            <p:cNvSpPr>
              <a:spLocks noChangeArrowheads="1"/>
            </p:cNvSpPr>
            <p:nvPr/>
          </p:nvSpPr>
          <p:spPr bwMode="auto">
            <a:xfrm>
              <a:off x="8224893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90" name="Rectangle 91"/>
            <p:cNvSpPr>
              <a:spLocks noChangeArrowheads="1"/>
            </p:cNvSpPr>
            <p:nvPr/>
          </p:nvSpPr>
          <p:spPr bwMode="auto">
            <a:xfrm>
              <a:off x="8295399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91" name="Rectangle 92"/>
            <p:cNvSpPr>
              <a:spLocks noChangeArrowheads="1"/>
            </p:cNvSpPr>
            <p:nvPr/>
          </p:nvSpPr>
          <p:spPr bwMode="auto">
            <a:xfrm>
              <a:off x="8431376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dirty="0"/>
            </a:p>
          </p:txBody>
        </p:sp>
        <p:sp>
          <p:nvSpPr>
            <p:cNvPr id="92" name="Rectangle 93"/>
            <p:cNvSpPr>
              <a:spLocks noChangeArrowheads="1"/>
            </p:cNvSpPr>
            <p:nvPr/>
          </p:nvSpPr>
          <p:spPr bwMode="auto">
            <a:xfrm>
              <a:off x="8496847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</a:t>
              </a:r>
              <a:endParaRPr lang="en-US"/>
            </a:p>
          </p:txBody>
        </p:sp>
        <p:sp>
          <p:nvSpPr>
            <p:cNvPr id="93" name="Rectangle 94"/>
            <p:cNvSpPr>
              <a:spLocks noChangeArrowheads="1"/>
            </p:cNvSpPr>
            <p:nvPr/>
          </p:nvSpPr>
          <p:spPr bwMode="auto">
            <a:xfrm>
              <a:off x="8632825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94" name="Rectangle 95"/>
            <p:cNvSpPr>
              <a:spLocks noChangeArrowheads="1"/>
            </p:cNvSpPr>
            <p:nvPr/>
          </p:nvSpPr>
          <p:spPr bwMode="auto">
            <a:xfrm>
              <a:off x="8703332" y="6364324"/>
              <a:ext cx="203966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  </a:t>
              </a:r>
              <a:endParaRPr lang="en-US"/>
            </a:p>
          </p:txBody>
        </p:sp>
        <p:sp>
          <p:nvSpPr>
            <p:cNvPr id="95" name="Rectangle 96"/>
            <p:cNvSpPr>
              <a:spLocks noChangeArrowheads="1"/>
            </p:cNvSpPr>
            <p:nvPr/>
          </p:nvSpPr>
          <p:spPr bwMode="auto">
            <a:xfrm>
              <a:off x="8909816" y="6364324"/>
              <a:ext cx="135977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x</a:t>
              </a:r>
              <a:endParaRPr lang="en-US"/>
            </a:p>
          </p:txBody>
        </p:sp>
        <p:sp>
          <p:nvSpPr>
            <p:cNvPr id="96" name="Rectangle 97"/>
            <p:cNvSpPr>
              <a:spLocks noChangeArrowheads="1"/>
            </p:cNvSpPr>
            <p:nvPr/>
          </p:nvSpPr>
          <p:spPr bwMode="auto">
            <a:xfrm>
              <a:off x="9045793" y="6364324"/>
              <a:ext cx="67989" cy="3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 dirty="0"/>
            </a:p>
          </p:txBody>
        </p:sp>
        <p:sp>
          <p:nvSpPr>
            <p:cNvPr id="97" name="Line 98"/>
            <p:cNvSpPr>
              <a:spLocks noChangeShapeType="1"/>
            </p:cNvSpPr>
            <p:nvPr/>
          </p:nvSpPr>
          <p:spPr bwMode="auto">
            <a:xfrm>
              <a:off x="4665553" y="3142601"/>
              <a:ext cx="3577184" cy="317557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8" name="Group 101"/>
            <p:cNvGrpSpPr>
              <a:grpSpLocks/>
            </p:cNvGrpSpPr>
            <p:nvPr/>
          </p:nvGrpSpPr>
          <p:grpSpPr bwMode="auto">
            <a:xfrm>
              <a:off x="5943600" y="5764542"/>
              <a:ext cx="222852" cy="255258"/>
              <a:chOff x="2461" y="3028"/>
              <a:chExt cx="177" cy="177"/>
            </a:xfrm>
          </p:grpSpPr>
          <p:sp>
            <p:nvSpPr>
              <p:cNvPr id="145" name="Oval 99"/>
              <p:cNvSpPr>
                <a:spLocks noChangeArrowheads="1"/>
              </p:cNvSpPr>
              <p:nvPr/>
            </p:nvSpPr>
            <p:spPr bwMode="auto">
              <a:xfrm>
                <a:off x="2474" y="3041"/>
                <a:ext cx="151" cy="1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46" name="Oval 100"/>
              <p:cNvSpPr>
                <a:spLocks noChangeArrowheads="1"/>
              </p:cNvSpPr>
              <p:nvPr/>
            </p:nvSpPr>
            <p:spPr bwMode="auto">
              <a:xfrm>
                <a:off x="2461" y="3028"/>
                <a:ext cx="177" cy="177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99" name="Group 104"/>
            <p:cNvGrpSpPr>
              <a:grpSpLocks/>
            </p:cNvGrpSpPr>
            <p:nvPr/>
          </p:nvGrpSpPr>
          <p:grpSpPr bwMode="auto">
            <a:xfrm>
              <a:off x="6400800" y="3859542"/>
              <a:ext cx="222852" cy="255258"/>
              <a:chOff x="2785" y="1732"/>
              <a:chExt cx="177" cy="177"/>
            </a:xfrm>
          </p:grpSpPr>
          <p:sp>
            <p:nvSpPr>
              <p:cNvPr id="143" name="Rectangle 102"/>
              <p:cNvSpPr>
                <a:spLocks noChangeArrowheads="1"/>
              </p:cNvSpPr>
              <p:nvPr/>
            </p:nvSpPr>
            <p:spPr bwMode="auto">
              <a:xfrm>
                <a:off x="2798" y="1745"/>
                <a:ext cx="151" cy="1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44" name="Rectangle 103"/>
              <p:cNvSpPr>
                <a:spLocks noChangeArrowheads="1"/>
              </p:cNvSpPr>
              <p:nvPr/>
            </p:nvSpPr>
            <p:spPr bwMode="auto">
              <a:xfrm>
                <a:off x="2785" y="1732"/>
                <a:ext cx="177" cy="177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0" name="Group 114"/>
            <p:cNvGrpSpPr>
              <a:grpSpLocks/>
            </p:cNvGrpSpPr>
            <p:nvPr/>
          </p:nvGrpSpPr>
          <p:grpSpPr bwMode="auto">
            <a:xfrm>
              <a:off x="7854348" y="5105400"/>
              <a:ext cx="222852" cy="255258"/>
              <a:chOff x="3757" y="2704"/>
              <a:chExt cx="177" cy="177"/>
            </a:xfrm>
          </p:grpSpPr>
          <p:sp>
            <p:nvSpPr>
              <p:cNvPr id="141" name="Rectangle 112"/>
              <p:cNvSpPr>
                <a:spLocks noChangeArrowheads="1"/>
              </p:cNvSpPr>
              <p:nvPr/>
            </p:nvSpPr>
            <p:spPr bwMode="auto">
              <a:xfrm>
                <a:off x="3770" y="2717"/>
                <a:ext cx="151" cy="1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42" name="Rectangle 113"/>
              <p:cNvSpPr>
                <a:spLocks noChangeArrowheads="1"/>
              </p:cNvSpPr>
              <p:nvPr/>
            </p:nvSpPr>
            <p:spPr bwMode="auto">
              <a:xfrm>
                <a:off x="3757" y="2704"/>
                <a:ext cx="177" cy="177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1" name="Group 129"/>
            <p:cNvGrpSpPr>
              <a:grpSpLocks/>
            </p:cNvGrpSpPr>
            <p:nvPr/>
          </p:nvGrpSpPr>
          <p:grpSpPr bwMode="auto">
            <a:xfrm>
              <a:off x="4773833" y="5233692"/>
              <a:ext cx="217816" cy="255258"/>
              <a:chOff x="1329" y="2704"/>
              <a:chExt cx="173" cy="177"/>
            </a:xfrm>
          </p:grpSpPr>
          <p:sp>
            <p:nvSpPr>
              <p:cNvPr id="139" name="Oval 127"/>
              <p:cNvSpPr>
                <a:spLocks noChangeArrowheads="1"/>
              </p:cNvSpPr>
              <p:nvPr/>
            </p:nvSpPr>
            <p:spPr bwMode="auto">
              <a:xfrm>
                <a:off x="1342" y="2717"/>
                <a:ext cx="147" cy="1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40" name="Oval 128"/>
              <p:cNvSpPr>
                <a:spLocks noChangeArrowheads="1"/>
              </p:cNvSpPr>
              <p:nvPr/>
            </p:nvSpPr>
            <p:spPr bwMode="auto">
              <a:xfrm>
                <a:off x="1329" y="2704"/>
                <a:ext cx="173" cy="177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2" name="Group 132"/>
            <p:cNvGrpSpPr>
              <a:grpSpLocks/>
            </p:cNvGrpSpPr>
            <p:nvPr/>
          </p:nvGrpSpPr>
          <p:grpSpPr bwMode="auto">
            <a:xfrm>
              <a:off x="4773833" y="4535700"/>
              <a:ext cx="217816" cy="249489"/>
              <a:chOff x="1329" y="2220"/>
              <a:chExt cx="173" cy="173"/>
            </a:xfrm>
          </p:grpSpPr>
          <p:sp>
            <p:nvSpPr>
              <p:cNvPr id="137" name="Oval 130"/>
              <p:cNvSpPr>
                <a:spLocks noChangeArrowheads="1"/>
              </p:cNvSpPr>
              <p:nvPr/>
            </p:nvSpPr>
            <p:spPr bwMode="auto">
              <a:xfrm>
                <a:off x="1342" y="2233"/>
                <a:ext cx="147" cy="1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38" name="Oval 131"/>
              <p:cNvSpPr>
                <a:spLocks noChangeArrowheads="1"/>
              </p:cNvSpPr>
              <p:nvPr/>
            </p:nvSpPr>
            <p:spPr bwMode="auto">
              <a:xfrm>
                <a:off x="1329" y="2220"/>
                <a:ext cx="173" cy="173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3" name="Group 135"/>
            <p:cNvGrpSpPr>
              <a:grpSpLocks/>
            </p:cNvGrpSpPr>
            <p:nvPr/>
          </p:nvGrpSpPr>
          <p:grpSpPr bwMode="auto">
            <a:xfrm>
              <a:off x="5589697" y="5700943"/>
              <a:ext cx="217816" cy="255258"/>
              <a:chOff x="1977" y="3028"/>
              <a:chExt cx="173" cy="177"/>
            </a:xfrm>
          </p:grpSpPr>
          <p:sp>
            <p:nvSpPr>
              <p:cNvPr id="135" name="Oval 133"/>
              <p:cNvSpPr>
                <a:spLocks noChangeArrowheads="1"/>
              </p:cNvSpPr>
              <p:nvPr/>
            </p:nvSpPr>
            <p:spPr bwMode="auto">
              <a:xfrm>
                <a:off x="1990" y="3041"/>
                <a:ext cx="147" cy="1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36" name="Oval 134"/>
              <p:cNvSpPr>
                <a:spLocks noChangeArrowheads="1"/>
              </p:cNvSpPr>
              <p:nvPr/>
            </p:nvSpPr>
            <p:spPr bwMode="auto">
              <a:xfrm>
                <a:off x="1977" y="3028"/>
                <a:ext cx="173" cy="177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4" name="Group 138"/>
            <p:cNvGrpSpPr>
              <a:grpSpLocks/>
            </p:cNvGrpSpPr>
            <p:nvPr/>
          </p:nvGrpSpPr>
          <p:grpSpPr bwMode="auto">
            <a:xfrm>
              <a:off x="6199079" y="6168194"/>
              <a:ext cx="222852" cy="255258"/>
              <a:chOff x="2461" y="3352"/>
              <a:chExt cx="177" cy="177"/>
            </a:xfrm>
          </p:grpSpPr>
          <p:sp>
            <p:nvSpPr>
              <p:cNvPr id="133" name="Oval 136"/>
              <p:cNvSpPr>
                <a:spLocks noChangeArrowheads="1"/>
              </p:cNvSpPr>
              <p:nvPr/>
            </p:nvSpPr>
            <p:spPr bwMode="auto">
              <a:xfrm>
                <a:off x="2474" y="3365"/>
                <a:ext cx="151" cy="1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34" name="Oval 137"/>
              <p:cNvSpPr>
                <a:spLocks noChangeArrowheads="1"/>
              </p:cNvSpPr>
              <p:nvPr/>
            </p:nvSpPr>
            <p:spPr bwMode="auto">
              <a:xfrm>
                <a:off x="2461" y="3352"/>
                <a:ext cx="177" cy="177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5" name="Group 141"/>
            <p:cNvGrpSpPr>
              <a:grpSpLocks/>
            </p:cNvGrpSpPr>
            <p:nvPr/>
          </p:nvGrpSpPr>
          <p:grpSpPr bwMode="auto">
            <a:xfrm>
              <a:off x="7221428" y="3831940"/>
              <a:ext cx="217816" cy="255258"/>
              <a:chOff x="3273" y="1732"/>
              <a:chExt cx="173" cy="177"/>
            </a:xfrm>
          </p:grpSpPr>
          <p:sp>
            <p:nvSpPr>
              <p:cNvPr id="131" name="Rectangle 139"/>
              <p:cNvSpPr>
                <a:spLocks noChangeArrowheads="1"/>
              </p:cNvSpPr>
              <p:nvPr/>
            </p:nvSpPr>
            <p:spPr bwMode="auto">
              <a:xfrm>
                <a:off x="3286" y="1745"/>
                <a:ext cx="147" cy="1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32" name="Rectangle 140"/>
              <p:cNvSpPr>
                <a:spLocks noChangeArrowheads="1"/>
              </p:cNvSpPr>
              <p:nvPr/>
            </p:nvSpPr>
            <p:spPr bwMode="auto">
              <a:xfrm>
                <a:off x="3273" y="1732"/>
                <a:ext cx="173" cy="177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6" name="Group 144"/>
            <p:cNvGrpSpPr>
              <a:grpSpLocks/>
            </p:cNvGrpSpPr>
            <p:nvPr/>
          </p:nvGrpSpPr>
          <p:grpSpPr bwMode="auto">
            <a:xfrm>
              <a:off x="5181765" y="4766442"/>
              <a:ext cx="217816" cy="255258"/>
              <a:chOff x="1653" y="2380"/>
              <a:chExt cx="173" cy="177"/>
            </a:xfrm>
          </p:grpSpPr>
          <p:sp>
            <p:nvSpPr>
              <p:cNvPr id="129" name="Oval 142"/>
              <p:cNvSpPr>
                <a:spLocks noChangeArrowheads="1"/>
              </p:cNvSpPr>
              <p:nvPr/>
            </p:nvSpPr>
            <p:spPr bwMode="auto">
              <a:xfrm>
                <a:off x="1666" y="2393"/>
                <a:ext cx="147" cy="1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30" name="Oval 143"/>
              <p:cNvSpPr>
                <a:spLocks noChangeArrowheads="1"/>
              </p:cNvSpPr>
              <p:nvPr/>
            </p:nvSpPr>
            <p:spPr bwMode="auto">
              <a:xfrm>
                <a:off x="1653" y="2380"/>
                <a:ext cx="173" cy="177"/>
              </a:xfrm>
              <a:prstGeom prst="ellips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7" name="Group 147"/>
            <p:cNvGrpSpPr>
              <a:grpSpLocks/>
            </p:cNvGrpSpPr>
            <p:nvPr/>
          </p:nvGrpSpPr>
          <p:grpSpPr bwMode="auto">
            <a:xfrm>
              <a:off x="7830809" y="3601199"/>
              <a:ext cx="222852" cy="249489"/>
              <a:chOff x="3757" y="1572"/>
              <a:chExt cx="177" cy="173"/>
            </a:xfrm>
          </p:grpSpPr>
          <p:sp>
            <p:nvSpPr>
              <p:cNvPr id="127" name="Rectangle 145"/>
              <p:cNvSpPr>
                <a:spLocks noChangeArrowheads="1"/>
              </p:cNvSpPr>
              <p:nvPr/>
            </p:nvSpPr>
            <p:spPr bwMode="auto">
              <a:xfrm>
                <a:off x="3770" y="1585"/>
                <a:ext cx="151" cy="1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28" name="Rectangle 146"/>
              <p:cNvSpPr>
                <a:spLocks noChangeArrowheads="1"/>
              </p:cNvSpPr>
              <p:nvPr/>
            </p:nvSpPr>
            <p:spPr bwMode="auto">
              <a:xfrm>
                <a:off x="3757" y="1572"/>
                <a:ext cx="177" cy="173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8" name="Group 150"/>
            <p:cNvGrpSpPr>
              <a:grpSpLocks/>
            </p:cNvGrpSpPr>
            <p:nvPr/>
          </p:nvGrpSpPr>
          <p:grpSpPr bwMode="auto">
            <a:xfrm>
              <a:off x="8445226" y="5233692"/>
              <a:ext cx="217816" cy="255258"/>
              <a:chOff x="4245" y="2704"/>
              <a:chExt cx="173" cy="177"/>
            </a:xfrm>
          </p:grpSpPr>
          <p:sp>
            <p:nvSpPr>
              <p:cNvPr id="125" name="Rectangle 148"/>
              <p:cNvSpPr>
                <a:spLocks noChangeArrowheads="1"/>
              </p:cNvSpPr>
              <p:nvPr/>
            </p:nvSpPr>
            <p:spPr bwMode="auto">
              <a:xfrm>
                <a:off x="4258" y="2717"/>
                <a:ext cx="147" cy="1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26" name="Rectangle 149"/>
              <p:cNvSpPr>
                <a:spLocks noChangeArrowheads="1"/>
              </p:cNvSpPr>
              <p:nvPr/>
            </p:nvSpPr>
            <p:spPr bwMode="auto">
              <a:xfrm>
                <a:off x="4245" y="2704"/>
                <a:ext cx="173" cy="177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09" name="Group 153"/>
            <p:cNvGrpSpPr>
              <a:grpSpLocks/>
            </p:cNvGrpSpPr>
            <p:nvPr/>
          </p:nvGrpSpPr>
          <p:grpSpPr bwMode="auto">
            <a:xfrm>
              <a:off x="7901316" y="4535700"/>
              <a:ext cx="217816" cy="249489"/>
              <a:chOff x="3813" y="2220"/>
              <a:chExt cx="173" cy="173"/>
            </a:xfrm>
          </p:grpSpPr>
          <p:sp>
            <p:nvSpPr>
              <p:cNvPr id="123" name="Rectangle 151"/>
              <p:cNvSpPr>
                <a:spLocks noChangeArrowheads="1"/>
              </p:cNvSpPr>
              <p:nvPr/>
            </p:nvSpPr>
            <p:spPr bwMode="auto">
              <a:xfrm>
                <a:off x="3826" y="2233"/>
                <a:ext cx="147" cy="1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24" name="Rectangle 152"/>
              <p:cNvSpPr>
                <a:spLocks noChangeArrowheads="1"/>
              </p:cNvSpPr>
              <p:nvPr/>
            </p:nvSpPr>
            <p:spPr bwMode="auto">
              <a:xfrm>
                <a:off x="3813" y="2220"/>
                <a:ext cx="173" cy="173"/>
              </a:xfrm>
              <a:prstGeom prst="rect">
                <a:avLst/>
              </a:prstGeom>
              <a:noFill/>
              <a:ln w="206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10" name="Rectangle 224"/>
            <p:cNvSpPr>
              <a:spLocks noChangeArrowheads="1"/>
            </p:cNvSpPr>
            <p:nvPr/>
          </p:nvSpPr>
          <p:spPr bwMode="auto">
            <a:xfrm>
              <a:off x="6994799" y="4407352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sp>
          <p:nvSpPr>
            <p:cNvPr id="111" name="Rectangle 226"/>
            <p:cNvSpPr>
              <a:spLocks noChangeArrowheads="1"/>
            </p:cNvSpPr>
            <p:nvPr/>
          </p:nvSpPr>
          <p:spPr bwMode="auto">
            <a:xfrm>
              <a:off x="8218597" y="5809104"/>
              <a:ext cx="67989" cy="3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700">
                  <a:solidFill>
                    <a:srgbClr val="000000"/>
                  </a:solidFill>
                  <a:latin typeface="Times New Roman" charset="0"/>
                </a:rPr>
                <a:t> </a:t>
              </a:r>
              <a:endParaRPr lang="en-US"/>
            </a:p>
          </p:txBody>
        </p:sp>
        <p:grpSp>
          <p:nvGrpSpPr>
            <p:cNvPr id="112" name="Group 229"/>
            <p:cNvGrpSpPr>
              <a:grpSpLocks/>
            </p:cNvGrpSpPr>
            <p:nvPr/>
          </p:nvGrpSpPr>
          <p:grpSpPr bwMode="auto">
            <a:xfrm>
              <a:off x="4485508" y="3370457"/>
              <a:ext cx="180045" cy="3264988"/>
              <a:chOff x="1100" y="1412"/>
              <a:chExt cx="143" cy="2264"/>
            </a:xfrm>
          </p:grpSpPr>
          <p:sp>
            <p:nvSpPr>
              <p:cNvPr id="121" name="Line 227"/>
              <p:cNvSpPr>
                <a:spLocks noChangeShapeType="1"/>
              </p:cNvSpPr>
              <p:nvPr/>
            </p:nvSpPr>
            <p:spPr bwMode="auto">
              <a:xfrm flipV="1">
                <a:off x="1165" y="1546"/>
                <a:ext cx="1" cy="2130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28"/>
              <p:cNvSpPr>
                <a:spLocks/>
              </p:cNvSpPr>
              <p:nvPr/>
            </p:nvSpPr>
            <p:spPr bwMode="auto">
              <a:xfrm>
                <a:off x="1100" y="1412"/>
                <a:ext cx="143" cy="143"/>
              </a:xfrm>
              <a:custGeom>
                <a:avLst/>
                <a:gdLst>
                  <a:gd name="T0" fmla="*/ 143 w 143"/>
                  <a:gd name="T1" fmla="*/ 143 h 143"/>
                  <a:gd name="T2" fmla="*/ 69 w 143"/>
                  <a:gd name="T3" fmla="*/ 0 h 143"/>
                  <a:gd name="T4" fmla="*/ 0 w 143"/>
                  <a:gd name="T5" fmla="*/ 143 h 143"/>
                  <a:gd name="T6" fmla="*/ 143 w 143"/>
                  <a:gd name="T7" fmla="*/ 143 h 1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3" h="143">
                    <a:moveTo>
                      <a:pt x="143" y="143"/>
                    </a:moveTo>
                    <a:lnTo>
                      <a:pt x="69" y="0"/>
                    </a:lnTo>
                    <a:lnTo>
                      <a:pt x="0" y="143"/>
                    </a:lnTo>
                    <a:lnTo>
                      <a:pt x="14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" name="Group 232"/>
            <p:cNvGrpSpPr>
              <a:grpSpLocks/>
            </p:cNvGrpSpPr>
            <p:nvPr/>
          </p:nvGrpSpPr>
          <p:grpSpPr bwMode="auto">
            <a:xfrm>
              <a:off x="4567348" y="6541708"/>
              <a:ext cx="4290848" cy="206224"/>
              <a:chOff x="1165" y="3611"/>
              <a:chExt cx="3408" cy="143"/>
            </a:xfrm>
          </p:grpSpPr>
          <p:sp>
            <p:nvSpPr>
              <p:cNvPr id="119" name="Line 230"/>
              <p:cNvSpPr>
                <a:spLocks noChangeShapeType="1"/>
              </p:cNvSpPr>
              <p:nvPr/>
            </p:nvSpPr>
            <p:spPr bwMode="auto">
              <a:xfrm>
                <a:off x="1165" y="3676"/>
                <a:ext cx="3266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31"/>
              <p:cNvSpPr>
                <a:spLocks/>
              </p:cNvSpPr>
              <p:nvPr/>
            </p:nvSpPr>
            <p:spPr bwMode="auto">
              <a:xfrm>
                <a:off x="4435" y="3611"/>
                <a:ext cx="138" cy="143"/>
              </a:xfrm>
              <a:custGeom>
                <a:avLst/>
                <a:gdLst>
                  <a:gd name="T0" fmla="*/ 0 w 138"/>
                  <a:gd name="T1" fmla="*/ 143 h 143"/>
                  <a:gd name="T2" fmla="*/ 138 w 138"/>
                  <a:gd name="T3" fmla="*/ 73 h 143"/>
                  <a:gd name="T4" fmla="*/ 0 w 138"/>
                  <a:gd name="T5" fmla="*/ 0 h 143"/>
                  <a:gd name="T6" fmla="*/ 0 w 138"/>
                  <a:gd name="T7" fmla="*/ 143 h 1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8" h="143">
                    <a:moveTo>
                      <a:pt x="0" y="143"/>
                    </a:moveTo>
                    <a:lnTo>
                      <a:pt x="138" y="73"/>
                    </a:lnTo>
                    <a:lnTo>
                      <a:pt x="0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Line 236"/>
            <p:cNvSpPr>
              <a:spLocks noChangeShapeType="1"/>
            </p:cNvSpPr>
            <p:nvPr/>
          </p:nvSpPr>
          <p:spPr bwMode="auto">
            <a:xfrm>
              <a:off x="4550979" y="3756949"/>
              <a:ext cx="3323896" cy="325345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237"/>
            <p:cNvSpPr>
              <a:spLocks noChangeShapeType="1"/>
            </p:cNvSpPr>
            <p:nvPr/>
          </p:nvSpPr>
          <p:spPr bwMode="auto">
            <a:xfrm>
              <a:off x="3886200" y="3480059"/>
              <a:ext cx="5257800" cy="276889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6" name="Straight Connector 3"/>
            <p:cNvCxnSpPr>
              <a:cxnSpLocks noChangeShapeType="1"/>
            </p:cNvCxnSpPr>
            <p:nvPr/>
          </p:nvCxnSpPr>
          <p:spPr bwMode="auto">
            <a:xfrm flipV="1">
              <a:off x="5383418" y="4661081"/>
              <a:ext cx="124094" cy="13408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7" name="Straight Connector 146"/>
            <p:cNvCxnSpPr>
              <a:cxnSpLocks noChangeShapeType="1"/>
            </p:cNvCxnSpPr>
            <p:nvPr/>
          </p:nvCxnSpPr>
          <p:spPr bwMode="auto">
            <a:xfrm flipV="1">
              <a:off x="7773573" y="5351071"/>
              <a:ext cx="78234" cy="1368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8" name="Straight Connector 149"/>
            <p:cNvCxnSpPr>
              <a:cxnSpLocks noChangeShapeType="1"/>
            </p:cNvCxnSpPr>
            <p:nvPr/>
          </p:nvCxnSpPr>
          <p:spPr bwMode="auto">
            <a:xfrm flipV="1">
              <a:off x="6149562" y="4133113"/>
              <a:ext cx="250886" cy="26817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888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latin typeface="Arial" charset="0"/>
                <a:ea typeface="ＭＳ Ｐゴシック" charset="0"/>
              </a:rPr>
              <a:t>Support vector machine: </a:t>
            </a:r>
            <a:br>
              <a:rPr lang="en-US" sz="3600">
                <a:latin typeface="Arial" charset="0"/>
                <a:ea typeface="ＭＳ Ｐゴシック" charset="0"/>
              </a:rPr>
            </a:br>
            <a:r>
              <a:rPr lang="en-US" sz="3600">
                <a:latin typeface="Arial" charset="0"/>
                <a:ea typeface="ＭＳ Ｐゴシック" charset="0"/>
              </a:rPr>
              <a:t>optimally separating hyperplane</a:t>
            </a: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8518525" y="4838700"/>
            <a:ext cx="50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solidFill>
                  <a:srgbClr val="000000"/>
                </a:solidFill>
                <a:latin typeface="Times New Roman" charset="0"/>
              </a:rPr>
              <a:t> </a:t>
            </a:r>
            <a:endParaRPr lang="en-US"/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609600" y="2209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8208" y="2286000"/>
            <a:ext cx="78304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200" dirty="0"/>
              <a:t>In practice we allow for error terms in case there is no </a:t>
            </a:r>
            <a:r>
              <a:rPr lang="en-US" sz="2200" dirty="0" err="1"/>
              <a:t>hyperplane</a:t>
            </a:r>
            <a:r>
              <a:rPr lang="en-US" sz="2200" dirty="0"/>
              <a:t>.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585134"/>
              </p:ext>
            </p:extLst>
          </p:nvPr>
        </p:nvGraphicFramePr>
        <p:xfrm>
          <a:off x="2505775" y="3354289"/>
          <a:ext cx="3635375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700" imgH="1193800" progId="Equation.DSMT4">
                  <p:embed/>
                </p:oleObj>
              </mc:Choice>
              <mc:Fallback>
                <p:oleObj name="Equation" r:id="rId3" imgW="1663700" imgH="119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775" y="3354289"/>
                        <a:ext cx="3635375" cy="260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3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1002</Words>
  <Application>Microsoft Macintosh PowerPoint</Application>
  <PresentationFormat>On-screen Show (4:3)</PresentationFormat>
  <Paragraphs>329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Office Theme</vt:lpstr>
      <vt:lpstr>Equation</vt:lpstr>
      <vt:lpstr>Picture</vt:lpstr>
      <vt:lpstr>Basic machine learning background with Python scikit-learn</vt:lpstr>
      <vt:lpstr>Python</vt:lpstr>
      <vt:lpstr>Python</vt:lpstr>
      <vt:lpstr>Data science</vt:lpstr>
      <vt:lpstr>Python scikit-learn</vt:lpstr>
      <vt:lpstr>Data</vt:lpstr>
      <vt:lpstr>Classification</vt:lpstr>
      <vt:lpstr>Linear models</vt:lpstr>
      <vt:lpstr>Support vector machine:  optimally separating hyperplane</vt:lpstr>
      <vt:lpstr>Optimally separating hyperplane with errors</vt:lpstr>
      <vt:lpstr>SVM on simple data</vt:lpstr>
      <vt:lpstr>SVM in scikit-learn</vt:lpstr>
      <vt:lpstr>SVM in scikit-learn</vt:lpstr>
      <vt:lpstr>Non-linear classification</vt:lpstr>
      <vt:lpstr>Non-linear classification</vt:lpstr>
      <vt:lpstr>Decision tree</vt:lpstr>
      <vt:lpstr>Random forest</vt:lpstr>
      <vt:lpstr>Decision tree and random forest in scikit-learn</vt:lpstr>
      <vt:lpstr>Decision tree and random forest in scikit-learn</vt:lpstr>
      <vt:lpstr>Data projection</vt:lpstr>
      <vt:lpstr>Data projection</vt:lpstr>
      <vt:lpstr>Data projection</vt:lpstr>
      <vt:lpstr>Principal component analysis</vt:lpstr>
      <vt:lpstr>Data</vt:lpstr>
      <vt:lpstr>Dimensionality reduction and visualization with PCA</vt:lpstr>
      <vt:lpstr>Dimensionality reduction and visualization with PCA</vt:lpstr>
      <vt:lpstr>Unsupervised learning - clustering</vt:lpstr>
      <vt:lpstr>K-means algorithm for two clusters</vt:lpstr>
      <vt:lpstr>K-means in scikit-learn</vt:lpstr>
      <vt:lpstr>K-means in scikit-learn</vt:lpstr>
      <vt:lpstr>Data</vt:lpstr>
      <vt:lpstr>K-means in scikit-learn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Usman Roshan</dc:creator>
  <cp:lastModifiedBy>Linwei Tao</cp:lastModifiedBy>
  <cp:revision>110</cp:revision>
  <dcterms:created xsi:type="dcterms:W3CDTF">2017-03-15T17:58:10Z</dcterms:created>
  <dcterms:modified xsi:type="dcterms:W3CDTF">2023-08-10T05:42:21Z</dcterms:modified>
</cp:coreProperties>
</file>